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95" d="100"/>
          <a:sy n="95" d="100"/>
        </p:scale>
        <p:origin x="-13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2210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9443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0000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43728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5914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20943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935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3270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5351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9916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21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3676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1131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7468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6597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4140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E97F7-AAD4-4E4A-A33B-550ABDB7DA5A}" type="datetimeFigureOut">
              <a:rPr lang="is-IS" smtClean="0"/>
              <a:t>24.5.2016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E0E7219-5028-49F7-A406-9712AF3F1D1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0094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6828" y="1417320"/>
            <a:ext cx="8915399" cy="2262781"/>
          </a:xfrm>
        </p:spPr>
        <p:txBody>
          <a:bodyPr>
            <a:normAutofit/>
          </a:bodyPr>
          <a:lstStyle/>
          <a:p>
            <a:r>
              <a:rPr lang="is-IS" sz="3600" b="1" dirty="0"/>
              <a:t>Áhrif </a:t>
            </a:r>
            <a:r>
              <a:rPr lang="is-IS" sz="3600" b="1" dirty="0" smtClean="0"/>
              <a:t> fyrir-hugaðra breytinga almanna-trygginga á mögu-leika </a:t>
            </a:r>
            <a:r>
              <a:rPr lang="is-IS" sz="3600" b="1" dirty="0"/>
              <a:t>fólks til atvinnu og </a:t>
            </a:r>
            <a:r>
              <a:rPr lang="is-IS" sz="3600" b="1" dirty="0" smtClean="0"/>
              <a:t>fram-færslu</a:t>
            </a:r>
            <a:endParaRPr lang="is-I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2378" y="4713316"/>
            <a:ext cx="8265622" cy="1704108"/>
          </a:xfrm>
        </p:spPr>
        <p:txBody>
          <a:bodyPr/>
          <a:lstStyle/>
          <a:p>
            <a:r>
              <a:rPr lang="is-IS" dirty="0" smtClean="0"/>
              <a:t>Friðrik Sigurðsson Landssamtökin Þroskahjálp </a:t>
            </a:r>
          </a:p>
          <a:p>
            <a:r>
              <a:rPr lang="is-IS" dirty="0" smtClean="0"/>
              <a:t>Aileen Svensdóttir, Átak félag fólks með þroskahömlun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0351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Nýtt kerfi kostir og gallar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9295"/>
            <a:ext cx="10515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b="1" dirty="0" smtClean="0"/>
              <a:t> Dæmi 2 </a:t>
            </a:r>
          </a:p>
          <a:p>
            <a:r>
              <a:rPr lang="is-IS" dirty="0" smtClean="0"/>
              <a:t>Aileen:  Býr ein full aldurs-tengd upp-bót </a:t>
            </a:r>
          </a:p>
          <a:p>
            <a:pPr marL="0" indent="0">
              <a:buNone/>
            </a:pPr>
            <a:r>
              <a:rPr lang="is-IS" dirty="0" smtClean="0"/>
              <a:t>                    Tekjur í  maí:  </a:t>
            </a:r>
          </a:p>
          <a:p>
            <a:r>
              <a:rPr lang="is-IS" dirty="0" smtClean="0"/>
              <a:t>Örorku-lífeyrir </a:t>
            </a:r>
            <a:r>
              <a:rPr lang="is-IS" b="1" dirty="0" smtClean="0"/>
              <a:t>236.770 </a:t>
            </a:r>
            <a:r>
              <a:rPr lang="is-IS" dirty="0" smtClean="0"/>
              <a:t>Launa-tekjur </a:t>
            </a:r>
            <a:r>
              <a:rPr lang="is-IS" b="1" dirty="0" smtClean="0"/>
              <a:t>130.008</a:t>
            </a:r>
            <a:r>
              <a:rPr lang="is-IS" dirty="0" smtClean="0"/>
              <a:t> .      Samtals  </a:t>
            </a:r>
            <a:r>
              <a:rPr lang="is-IS" b="1" u="sng" dirty="0" smtClean="0"/>
              <a:t>366.778</a:t>
            </a:r>
            <a:r>
              <a:rPr lang="is-IS" dirty="0" smtClean="0"/>
              <a:t> </a:t>
            </a:r>
          </a:p>
          <a:p>
            <a:pPr marL="0" indent="0">
              <a:buNone/>
            </a:pPr>
            <a:endParaRPr lang="is-IS" dirty="0"/>
          </a:p>
          <a:p>
            <a:pPr marL="0" indent="0">
              <a:buNone/>
            </a:pPr>
            <a:r>
              <a:rPr lang="is-IS" dirty="0" smtClean="0"/>
              <a:t>Miðað </a:t>
            </a:r>
            <a:r>
              <a:rPr lang="is-IS" dirty="0"/>
              <a:t>við forsendur </a:t>
            </a:r>
            <a:r>
              <a:rPr lang="is-IS" dirty="0" smtClean="0"/>
              <a:t>fyrir-liggjandi tillagna:</a:t>
            </a:r>
            <a:endParaRPr lang="is-IS" dirty="0"/>
          </a:p>
          <a:p>
            <a:pPr marL="0" indent="0">
              <a:buNone/>
            </a:pPr>
            <a:endParaRPr lang="is-IS" dirty="0" smtClean="0"/>
          </a:p>
          <a:p>
            <a:r>
              <a:rPr lang="is-IS" dirty="0" smtClean="0"/>
              <a:t>Örorku-lífeyrir 246.902+22.000 = 268.902.  Lífeyrir skerðist um </a:t>
            </a:r>
            <a:r>
              <a:rPr lang="is-IS" dirty="0"/>
              <a:t>45</a:t>
            </a:r>
            <a:r>
              <a:rPr lang="is-IS" dirty="0" smtClean="0"/>
              <a:t>% af launatekjum  = 58.504</a:t>
            </a:r>
            <a:endParaRPr lang="is-IS" dirty="0"/>
          </a:p>
          <a:p>
            <a:r>
              <a:rPr lang="is-IS" dirty="0" smtClean="0"/>
              <a:t>Lífeyrir:	 268.902 -58.504= </a:t>
            </a:r>
            <a:r>
              <a:rPr lang="is-IS" b="1" dirty="0"/>
              <a:t>210.398</a:t>
            </a:r>
          </a:p>
          <a:p>
            <a:r>
              <a:rPr lang="is-IS" dirty="0" smtClean="0"/>
              <a:t>Launatekjur:	                       </a:t>
            </a:r>
            <a:r>
              <a:rPr lang="is-IS" b="1" dirty="0" smtClean="0"/>
              <a:t>130.008</a:t>
            </a:r>
            <a:endParaRPr lang="is-IS" b="1" dirty="0"/>
          </a:p>
          <a:p>
            <a:r>
              <a:rPr lang="is-IS" dirty="0" smtClean="0"/>
              <a:t>Sammtals</a:t>
            </a:r>
            <a:r>
              <a:rPr lang="is-IS" dirty="0"/>
              <a:t>:  </a:t>
            </a:r>
            <a:r>
              <a:rPr lang="is-IS" dirty="0" smtClean="0"/>
              <a:t>	                       </a:t>
            </a:r>
            <a:r>
              <a:rPr lang="is-IS" b="1" u="sng" dirty="0" smtClean="0"/>
              <a:t>340.406</a:t>
            </a:r>
            <a:endParaRPr lang="is-IS" b="1" u="sng" dirty="0"/>
          </a:p>
          <a:p>
            <a:r>
              <a:rPr lang="is-IS" dirty="0" smtClean="0"/>
              <a:t>Heildar-tekjur voru:  </a:t>
            </a:r>
            <a:r>
              <a:rPr lang="is-IS" b="1" dirty="0"/>
              <a:t>366.778  verða </a:t>
            </a:r>
            <a:r>
              <a:rPr lang="is-IS" b="1" dirty="0" smtClean="0"/>
              <a:t>340.406 </a:t>
            </a:r>
            <a:r>
              <a:rPr lang="is-IS" dirty="0" smtClean="0"/>
              <a:t>= </a:t>
            </a:r>
            <a:r>
              <a:rPr lang="is-IS" u="sng" dirty="0"/>
              <a:t>-</a:t>
            </a:r>
            <a:r>
              <a:rPr lang="is-IS" b="1" u="sng" dirty="0"/>
              <a:t>26.372</a:t>
            </a:r>
            <a:r>
              <a:rPr lang="is-IS" u="sng" dirty="0"/>
              <a:t> </a:t>
            </a:r>
            <a:r>
              <a:rPr lang="is-IS" dirty="0"/>
              <a:t>á </a:t>
            </a:r>
            <a:r>
              <a:rPr lang="is-IS" dirty="0" smtClean="0"/>
              <a:t>12 mánuðum </a:t>
            </a:r>
            <a:r>
              <a:rPr lang="is-IS" b="1" dirty="0" smtClean="0"/>
              <a:t> </a:t>
            </a:r>
            <a:r>
              <a:rPr lang="is-IS" b="1" u="sng" dirty="0"/>
              <a:t>316.464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3315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is-IS" dirty="0"/>
              <a:t>Nýtt kerfi kostir og gallar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5425"/>
            <a:ext cx="10515600" cy="4331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b="1" dirty="0" smtClean="0"/>
              <a:t>Hvað þá með ótekju-tengdar hluta-bætur (50%) í staðin </a:t>
            </a:r>
          </a:p>
          <a:p>
            <a:endParaRPr lang="is-IS" dirty="0" smtClean="0"/>
          </a:p>
          <a:p>
            <a:r>
              <a:rPr lang="is-IS" dirty="0" smtClean="0"/>
              <a:t>Bætur 13.445 + laun 130.008 = </a:t>
            </a:r>
            <a:r>
              <a:rPr lang="is-IS" b="1" u="sng" dirty="0" smtClean="0"/>
              <a:t>264.459</a:t>
            </a:r>
          </a:p>
          <a:p>
            <a:endParaRPr lang="is-IS" b="1" i="1" dirty="0" smtClean="0"/>
          </a:p>
          <a:p>
            <a:pPr marL="0" indent="0">
              <a:buNone/>
            </a:pPr>
            <a:r>
              <a:rPr lang="is-IS" b="1" i="1" dirty="0" smtClean="0"/>
              <a:t>Niðurstaða</a:t>
            </a:r>
            <a:endParaRPr lang="is-IS" b="1" i="1" dirty="0"/>
          </a:p>
          <a:p>
            <a:r>
              <a:rPr lang="is-IS" b="1" i="1" dirty="0" smtClean="0"/>
              <a:t>Gallarnir </a:t>
            </a:r>
            <a:r>
              <a:rPr lang="is-IS" b="1" i="1" dirty="0"/>
              <a:t>eru meiri </a:t>
            </a:r>
            <a:r>
              <a:rPr lang="is-IS" b="1" i="1" dirty="0" smtClean="0"/>
              <a:t>en </a:t>
            </a:r>
            <a:r>
              <a:rPr lang="is-IS" b="1" i="1" dirty="0"/>
              <a:t>kostirnir </a:t>
            </a:r>
          </a:p>
          <a:p>
            <a:r>
              <a:rPr lang="is-IS" b="1" i="1" dirty="0"/>
              <a:t>Landssamtökin Þroskahjálp geta því ekki staðið að tillögu sem hefur þessar </a:t>
            </a:r>
            <a:r>
              <a:rPr lang="is-IS" b="1" i="1" dirty="0" smtClean="0"/>
              <a:t>af-leiðingar </a:t>
            </a:r>
            <a:r>
              <a:rPr lang="is-IS" b="1" i="1" dirty="0"/>
              <a:t>og leggja </a:t>
            </a:r>
            <a:r>
              <a:rPr lang="is-IS" b="1" i="1" dirty="0" smtClean="0"/>
              <a:t>samtökin </a:t>
            </a:r>
            <a:r>
              <a:rPr lang="is-IS" b="1" i="1" dirty="0"/>
              <a:t>til að </a:t>
            </a:r>
            <a:r>
              <a:rPr lang="is-IS" b="1" i="1" dirty="0" smtClean="0"/>
              <a:t>viðhaldið </a:t>
            </a:r>
            <a:r>
              <a:rPr lang="is-IS" b="1" i="1" dirty="0"/>
              <a:t>verði  </a:t>
            </a:r>
            <a:r>
              <a:rPr lang="is-IS" b="1" i="1" dirty="0" smtClean="0"/>
              <a:t>frítekju-marki </a:t>
            </a:r>
            <a:r>
              <a:rPr lang="is-IS" b="1" i="1" dirty="0"/>
              <a:t>vegna </a:t>
            </a:r>
            <a:r>
              <a:rPr lang="is-IS" b="1" i="1" dirty="0" smtClean="0"/>
              <a:t>atvinnu-tekna </a:t>
            </a:r>
            <a:r>
              <a:rPr lang="is-IS" b="1" i="1" dirty="0"/>
              <a:t>hjá öryrkjum</a:t>
            </a:r>
            <a:endParaRPr lang="is-IS" dirty="0"/>
          </a:p>
          <a:p>
            <a:endParaRPr lang="is-IS" b="1" dirty="0" smtClean="0"/>
          </a:p>
          <a:p>
            <a:pPr marL="0" indent="0">
              <a:buNone/>
            </a:pPr>
            <a:r>
              <a:rPr lang="is-IS" dirty="0" smtClean="0"/>
              <a:t> </a:t>
            </a:r>
          </a:p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1642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Nýtt kerfi kostir og gallar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4435"/>
            <a:ext cx="10515600" cy="3932527"/>
          </a:xfrm>
        </p:spPr>
        <p:txBody>
          <a:bodyPr>
            <a:normAutofit/>
          </a:bodyPr>
          <a:lstStyle/>
          <a:p>
            <a:r>
              <a:rPr lang="is-IS" sz="3600" dirty="0"/>
              <a:t>Landssamtökin Þroskahjálp </a:t>
            </a:r>
            <a:r>
              <a:rPr lang="is-IS" sz="3600" dirty="0" smtClean="0"/>
              <a:t>tóku </a:t>
            </a:r>
            <a:r>
              <a:rPr lang="is-IS" sz="3600" dirty="0"/>
              <a:t>þátt í vinnu </a:t>
            </a:r>
            <a:r>
              <a:rPr lang="is-IS" sz="3600" dirty="0" smtClean="0"/>
              <a:t>nefndar </a:t>
            </a:r>
            <a:r>
              <a:rPr lang="is-IS" sz="3600" dirty="0"/>
              <a:t>um </a:t>
            </a:r>
            <a:r>
              <a:rPr lang="is-IS" sz="3600" dirty="0" smtClean="0"/>
              <a:t>endur-skoðun </a:t>
            </a:r>
            <a:r>
              <a:rPr lang="is-IS" sz="3600" dirty="0"/>
              <a:t>á </a:t>
            </a:r>
            <a:r>
              <a:rPr lang="is-IS" sz="3600" dirty="0" smtClean="0"/>
              <a:t>almanna-trygginga-kerfinu </a:t>
            </a:r>
          </a:p>
          <a:p>
            <a:r>
              <a:rPr lang="is-IS" sz="3600" dirty="0" smtClean="0"/>
              <a:t>Samtökin </a:t>
            </a:r>
            <a:r>
              <a:rPr lang="is-IS" sz="3600" dirty="0"/>
              <a:t>studdu þá </a:t>
            </a:r>
            <a:r>
              <a:rPr lang="is-IS" sz="3600" dirty="0" smtClean="0"/>
              <a:t>stefnu-mörkun </a:t>
            </a:r>
            <a:r>
              <a:rPr lang="is-IS" sz="3600" dirty="0"/>
              <a:t>sem fram kemur í tillögum </a:t>
            </a:r>
            <a:r>
              <a:rPr lang="is-IS" sz="3600" dirty="0" smtClean="0"/>
              <a:t>meiri-hluta </a:t>
            </a:r>
            <a:r>
              <a:rPr lang="is-IS" sz="3600" dirty="0"/>
              <a:t>nefndarinnar  um </a:t>
            </a:r>
            <a:r>
              <a:rPr lang="is-IS" sz="3600" dirty="0" smtClean="0"/>
              <a:t>einföldun á almanna-trygginga-kerfinu</a:t>
            </a:r>
          </a:p>
          <a:p>
            <a:endParaRPr lang="is-IS" sz="3600" dirty="0"/>
          </a:p>
        </p:txBody>
      </p:sp>
    </p:spTree>
    <p:extLst>
      <p:ext uri="{BB962C8B-B14F-4D97-AF65-F5344CB8AC3E}">
        <p14:creationId xmlns:p14="http://schemas.microsoft.com/office/powerpoint/2010/main" val="28671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Nýtt kerfi kostir og gallar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s-IS" sz="4600" dirty="0"/>
              <a:t>Landssamtökin Þroskahjálp </a:t>
            </a:r>
            <a:r>
              <a:rPr lang="is-IS" sz="4600" dirty="0" smtClean="0"/>
              <a:t>komu </a:t>
            </a:r>
            <a:r>
              <a:rPr lang="is-IS" sz="4600" dirty="0"/>
              <a:t>því  </a:t>
            </a:r>
            <a:r>
              <a:rPr lang="is-IS" sz="4600" dirty="0" smtClean="0"/>
              <a:t>marg-ítrekað </a:t>
            </a:r>
            <a:r>
              <a:rPr lang="is-IS" sz="4600" dirty="0"/>
              <a:t>á </a:t>
            </a:r>
            <a:r>
              <a:rPr lang="is-IS" sz="4600" dirty="0" smtClean="0"/>
              <a:t>fram-færi að </a:t>
            </a:r>
            <a:r>
              <a:rPr lang="is-IS" sz="4600" dirty="0"/>
              <a:t>sú </a:t>
            </a:r>
            <a:r>
              <a:rPr lang="is-IS" sz="4600" dirty="0" smtClean="0"/>
              <a:t>ein-földun </a:t>
            </a:r>
            <a:r>
              <a:rPr lang="is-IS" sz="4600" dirty="0"/>
              <a:t>sem hægt væri að ná fram á </a:t>
            </a:r>
            <a:r>
              <a:rPr lang="is-IS" sz="4600" dirty="0" smtClean="0"/>
              <a:t>lífeyris-bóta-kerfinu </a:t>
            </a:r>
            <a:r>
              <a:rPr lang="is-IS" sz="4600" b="1" dirty="0"/>
              <a:t>mætti ekki </a:t>
            </a:r>
            <a:r>
              <a:rPr lang="is-IS" sz="4600" dirty="0"/>
              <a:t>leiða til þess að </a:t>
            </a:r>
            <a:r>
              <a:rPr lang="is-IS" sz="4600" dirty="0" smtClean="0"/>
              <a:t> fólk </a:t>
            </a:r>
            <a:r>
              <a:rPr lang="is-IS" sz="4600" dirty="0"/>
              <a:t>með engar eða litlar tekjur, aðrar en bætur </a:t>
            </a:r>
            <a:r>
              <a:rPr lang="is-IS" sz="4600" dirty="0" smtClean="0"/>
              <a:t>almanna-trygginga hefði ekki ávinning að breytingunum. </a:t>
            </a:r>
          </a:p>
          <a:p>
            <a:pPr marL="0" indent="0">
              <a:buNone/>
            </a:pPr>
            <a:endParaRPr lang="is-IS" sz="4600" dirty="0" smtClean="0"/>
          </a:p>
          <a:p>
            <a:r>
              <a:rPr lang="is-IS" sz="4600" dirty="0" smtClean="0"/>
              <a:t>Ekki </a:t>
            </a:r>
            <a:r>
              <a:rPr lang="is-IS" sz="4600" dirty="0"/>
              <a:t>síst í því ljósi að nýtt </a:t>
            </a:r>
            <a:r>
              <a:rPr lang="is-IS" sz="4600" dirty="0" smtClean="0"/>
              <a:t>almanna-trygginga-kerfi </a:t>
            </a:r>
            <a:r>
              <a:rPr lang="is-IS" sz="4600" dirty="0"/>
              <a:t>skv. tillögum nefndarinnar mun kosta </a:t>
            </a:r>
            <a:r>
              <a:rPr lang="is-IS" sz="4600" dirty="0" smtClean="0"/>
              <a:t>um-talsvert </a:t>
            </a:r>
            <a:r>
              <a:rPr lang="is-IS" sz="4600" dirty="0"/>
              <a:t>meira en </a:t>
            </a:r>
            <a:r>
              <a:rPr lang="is-IS" sz="4600" dirty="0" smtClean="0"/>
              <a:t>nú-verandi </a:t>
            </a:r>
            <a:r>
              <a:rPr lang="is-IS" sz="4600" dirty="0"/>
              <a:t>kerfi. </a:t>
            </a:r>
          </a:p>
          <a:p>
            <a:pPr marL="0" indent="0">
              <a:buNone/>
            </a:pPr>
            <a:r>
              <a:rPr lang="is-IS" sz="3200" dirty="0" smtClean="0"/>
              <a:t> </a:t>
            </a:r>
            <a:endParaRPr lang="is-IS" sz="3200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34325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Nýtt kerfi kostir og gallar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9127"/>
            <a:ext cx="10515600" cy="3807836"/>
          </a:xfrm>
        </p:spPr>
        <p:txBody>
          <a:bodyPr>
            <a:normAutofit lnSpcReduction="10000"/>
          </a:bodyPr>
          <a:lstStyle/>
          <a:p>
            <a:r>
              <a:rPr lang="is-IS" sz="3600" dirty="0"/>
              <a:t>Í tillögum </a:t>
            </a:r>
            <a:r>
              <a:rPr lang="is-IS" sz="3600" dirty="0" smtClean="0"/>
              <a:t>meiri-hluta nefndarinnar er </a:t>
            </a:r>
            <a:r>
              <a:rPr lang="is-IS" sz="3600" dirty="0"/>
              <a:t>gert ráð fyrir því að </a:t>
            </a:r>
            <a:r>
              <a:rPr lang="is-IS" sz="3600" dirty="0" smtClean="0"/>
              <a:t>afnema </a:t>
            </a:r>
            <a:r>
              <a:rPr lang="is-IS" sz="3600" dirty="0"/>
              <a:t>öll </a:t>
            </a:r>
            <a:r>
              <a:rPr lang="is-IS" sz="3600" dirty="0" smtClean="0"/>
              <a:t>frí-tekju-mörk</a:t>
            </a:r>
            <a:r>
              <a:rPr lang="is-IS" sz="3600" dirty="0"/>
              <a:t>, þar með talið </a:t>
            </a:r>
            <a:r>
              <a:rPr lang="is-IS" sz="3600" dirty="0" smtClean="0"/>
              <a:t>frí-tekju-mark </a:t>
            </a:r>
            <a:r>
              <a:rPr lang="is-IS" sz="3600" dirty="0"/>
              <a:t>vegna </a:t>
            </a:r>
            <a:r>
              <a:rPr lang="is-IS" sz="3600" dirty="0" smtClean="0"/>
              <a:t>atvinnu-tekna öryrkja. </a:t>
            </a:r>
          </a:p>
          <a:p>
            <a:r>
              <a:rPr lang="is-IS" sz="3600" dirty="0" smtClean="0"/>
              <a:t>Þessar hug-myndir </a:t>
            </a:r>
            <a:r>
              <a:rPr lang="is-IS" sz="3600" dirty="0"/>
              <a:t>leiða til þess að öryrkjar með </a:t>
            </a:r>
            <a:r>
              <a:rPr lang="is-IS" sz="3600" dirty="0" smtClean="0"/>
              <a:t>atvinnu-tekjur munu </a:t>
            </a:r>
            <a:r>
              <a:rPr lang="is-IS" sz="3600" dirty="0"/>
              <a:t>bera </a:t>
            </a:r>
            <a:r>
              <a:rPr lang="is-IS" sz="3600" dirty="0" smtClean="0"/>
              <a:t>minna </a:t>
            </a:r>
            <a:r>
              <a:rPr lang="is-IS" sz="3600" dirty="0"/>
              <a:t>úr býtum </a:t>
            </a:r>
            <a:r>
              <a:rPr lang="is-IS" sz="3600" dirty="0" smtClean="0"/>
              <a:t>en </a:t>
            </a:r>
            <a:r>
              <a:rPr lang="is-IS" sz="3600" dirty="0"/>
              <a:t>nú er </a:t>
            </a:r>
          </a:p>
        </p:txBody>
      </p:sp>
    </p:spTree>
    <p:extLst>
      <p:ext uri="{BB962C8B-B14F-4D97-AF65-F5344CB8AC3E}">
        <p14:creationId xmlns:p14="http://schemas.microsoft.com/office/powerpoint/2010/main" val="353682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Nýtt kerfi kostir og gallar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7315"/>
            <a:ext cx="10515600" cy="3749647"/>
          </a:xfrm>
        </p:spPr>
        <p:txBody>
          <a:bodyPr>
            <a:normAutofit/>
          </a:bodyPr>
          <a:lstStyle/>
          <a:p>
            <a:r>
              <a:rPr lang="is-IS" sz="2400" dirty="0"/>
              <a:t>Þær </a:t>
            </a:r>
            <a:r>
              <a:rPr lang="is-IS" sz="2400" dirty="0" smtClean="0"/>
              <a:t>hug-myndir </a:t>
            </a:r>
            <a:r>
              <a:rPr lang="is-IS" sz="2400" dirty="0"/>
              <a:t>sem fram hafa verið settar um </a:t>
            </a:r>
            <a:r>
              <a:rPr lang="is-IS" sz="2400" dirty="0" smtClean="0"/>
              <a:t>einhvers-konar  sér-reglu/ákvæði </a:t>
            </a:r>
            <a:r>
              <a:rPr lang="is-IS" sz="2400" dirty="0"/>
              <a:t>til </a:t>
            </a:r>
            <a:r>
              <a:rPr lang="is-IS" sz="2400" dirty="0" smtClean="0"/>
              <a:t>bráða-birgða  </a:t>
            </a:r>
            <a:r>
              <a:rPr lang="is-IS" sz="2400" dirty="0"/>
              <a:t>til að tryggja að </a:t>
            </a:r>
            <a:r>
              <a:rPr lang="is-IS" sz="2400" dirty="0" smtClean="0"/>
              <a:t> einstaklingar með lágar atvinnu-tekjur </a:t>
            </a:r>
            <a:r>
              <a:rPr lang="is-IS" sz="2400" dirty="0"/>
              <a:t>beri ekki minna úr býtum er </a:t>
            </a:r>
            <a:r>
              <a:rPr lang="is-IS" sz="2400" dirty="0" smtClean="0"/>
              <a:t> ófull-nægjandi</a:t>
            </a:r>
            <a:r>
              <a:rPr lang="is-IS" sz="2400" dirty="0"/>
              <a:t>.</a:t>
            </a:r>
            <a:r>
              <a:rPr lang="is-IS" sz="2400" dirty="0" smtClean="0"/>
              <a:t> </a:t>
            </a:r>
          </a:p>
          <a:p>
            <a:endParaRPr lang="is-IS" sz="2400" dirty="0" smtClean="0"/>
          </a:p>
          <a:p>
            <a:r>
              <a:rPr lang="is-IS" sz="2400" dirty="0" smtClean="0"/>
              <a:t>Hug-myndir um  ótekju-tengdar hluta-bætur (50%) gagnast  heldur ekki þessum hópi </a:t>
            </a:r>
            <a:endParaRPr lang="is-IS" sz="2400" dirty="0"/>
          </a:p>
        </p:txBody>
      </p:sp>
    </p:spTree>
    <p:extLst>
      <p:ext uri="{BB962C8B-B14F-4D97-AF65-F5344CB8AC3E}">
        <p14:creationId xmlns:p14="http://schemas.microsoft.com/office/powerpoint/2010/main" val="16653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Nýtt kerfi kostir og gallar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5999"/>
            <a:ext cx="10515600" cy="3890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s-IS" sz="3600" dirty="0" smtClean="0"/>
              <a:t>Hafa ber í huga:</a:t>
            </a:r>
          </a:p>
          <a:p>
            <a:r>
              <a:rPr lang="is-IS" sz="3600" dirty="0" smtClean="0"/>
              <a:t>Þeir </a:t>
            </a:r>
            <a:r>
              <a:rPr lang="is-IS" sz="3600" dirty="0"/>
              <a:t>einstaklingar sem hafa </a:t>
            </a:r>
            <a:r>
              <a:rPr lang="is-IS" sz="3600" dirty="0" smtClean="0"/>
              <a:t>atvinnu-tekjur </a:t>
            </a:r>
            <a:r>
              <a:rPr lang="is-IS" sz="3600" dirty="0"/>
              <a:t>undir 100 þús. krónum eru í </a:t>
            </a:r>
            <a:r>
              <a:rPr lang="is-IS" sz="3600" dirty="0" smtClean="0"/>
              <a:t>lang-flestum </a:t>
            </a:r>
            <a:r>
              <a:rPr lang="is-IS" sz="3600" dirty="0"/>
              <a:t>tilvikum  fólk sem þrátt fyrir </a:t>
            </a:r>
            <a:r>
              <a:rPr lang="is-IS" sz="3600" dirty="0" smtClean="0"/>
              <a:t>verulega </a:t>
            </a:r>
            <a:r>
              <a:rPr lang="is-IS" sz="3600" dirty="0"/>
              <a:t>skerta </a:t>
            </a:r>
            <a:r>
              <a:rPr lang="is-IS" sz="3600" dirty="0" smtClean="0"/>
              <a:t>vinnu-getu </a:t>
            </a:r>
            <a:r>
              <a:rPr lang="is-IS" sz="3600" dirty="0"/>
              <a:t>er að reyna að taka þátt á </a:t>
            </a:r>
            <a:r>
              <a:rPr lang="is-IS" sz="3600" dirty="0" smtClean="0"/>
              <a:t>vinnu-markaði </a:t>
            </a:r>
            <a:r>
              <a:rPr lang="is-IS" sz="3600" dirty="0"/>
              <a:t>oft með </a:t>
            </a:r>
            <a:r>
              <a:rPr lang="is-IS" sz="3600" dirty="0" smtClean="0"/>
              <a:t>tölu-verðri fyrir-höfn </a:t>
            </a:r>
            <a:endParaRPr lang="is-IS" sz="3600" dirty="0"/>
          </a:p>
          <a:p>
            <a:r>
              <a:rPr lang="is-IS" sz="3600" dirty="0"/>
              <a:t>E</a:t>
            </a:r>
            <a:r>
              <a:rPr lang="is-IS" sz="3600" dirty="0" smtClean="0"/>
              <a:t>innig </a:t>
            </a:r>
            <a:r>
              <a:rPr lang="is-IS" sz="3600" dirty="0"/>
              <a:t>fólk sem stundar vinnu á vernduðum </a:t>
            </a:r>
            <a:r>
              <a:rPr lang="is-IS" sz="3600" dirty="0" smtClean="0"/>
              <a:t>vinnu-stöðum </a:t>
            </a:r>
            <a:r>
              <a:rPr lang="is-IS" sz="3600" dirty="0"/>
              <a:t>sem hluta af </a:t>
            </a:r>
            <a:r>
              <a:rPr lang="is-IS" sz="3600" dirty="0" smtClean="0"/>
              <a:t>starfs-þjálfun </a:t>
            </a:r>
            <a:r>
              <a:rPr lang="is-IS" sz="3600" dirty="0"/>
              <a:t>og almennri </a:t>
            </a:r>
            <a:r>
              <a:rPr lang="is-IS" sz="3600" dirty="0" smtClean="0"/>
              <a:t>endur-hæfingu</a:t>
            </a:r>
            <a:r>
              <a:rPr lang="is-I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64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Nýtt kerfi kostir og gallar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27069"/>
            <a:ext cx="10515600" cy="3649894"/>
          </a:xfrm>
        </p:spPr>
        <p:txBody>
          <a:bodyPr>
            <a:normAutofit fontScale="92500"/>
          </a:bodyPr>
          <a:lstStyle/>
          <a:p>
            <a:r>
              <a:rPr lang="is-IS" sz="4000" dirty="0" smtClean="0"/>
              <a:t>Líka að </a:t>
            </a:r>
            <a:r>
              <a:rPr lang="is-IS" sz="4000" dirty="0"/>
              <a:t>margir einstaklingar sem eru á leið út á </a:t>
            </a:r>
            <a:r>
              <a:rPr lang="is-IS" sz="4000" dirty="0" smtClean="0"/>
              <a:t>vinnu-markað </a:t>
            </a:r>
            <a:r>
              <a:rPr lang="is-IS" sz="4000" dirty="0"/>
              <a:t>byrja í </a:t>
            </a:r>
            <a:r>
              <a:rPr lang="is-IS" sz="4000" dirty="0" smtClean="0"/>
              <a:t>hluta-störfum </a:t>
            </a:r>
            <a:r>
              <a:rPr lang="is-IS" sz="4000" dirty="0"/>
              <a:t>þegar þeir fara að feta sig til aukinnar </a:t>
            </a:r>
            <a:r>
              <a:rPr lang="is-IS" sz="4000" dirty="0" smtClean="0"/>
              <a:t>atvinnu-þátttöku</a:t>
            </a:r>
            <a:r>
              <a:rPr lang="is-IS" sz="4000" dirty="0"/>
              <a:t>. </a:t>
            </a:r>
            <a:endParaRPr lang="is-IS" sz="4000" dirty="0" smtClean="0"/>
          </a:p>
          <a:p>
            <a:r>
              <a:rPr lang="is-IS" sz="4000" dirty="0" smtClean="0"/>
              <a:t>Þessa vegna er frí-tekju-mark atvinnu-tekna  öryrkja vinnu-hvetjandi fyri stóran hóp</a:t>
            </a:r>
            <a:endParaRPr lang="is-IS" sz="4000" dirty="0"/>
          </a:p>
        </p:txBody>
      </p:sp>
    </p:spTree>
    <p:extLst>
      <p:ext uri="{BB962C8B-B14F-4D97-AF65-F5344CB8AC3E}">
        <p14:creationId xmlns:p14="http://schemas.microsoft.com/office/powerpoint/2010/main" val="7280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Nýtt kerfi kostir og gallar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s-IS" sz="3200" dirty="0" smtClean="0"/>
              <a:t>Það er hinsvegar bæði vinnu-letjandi og ósann-gjarnt </a:t>
            </a:r>
            <a:r>
              <a:rPr lang="is-IS" sz="3200" dirty="0"/>
              <a:t>að </a:t>
            </a:r>
            <a:r>
              <a:rPr lang="is-IS" sz="3200" dirty="0" smtClean="0"/>
              <a:t>búa við skerðingar </a:t>
            </a:r>
            <a:r>
              <a:rPr lang="is-IS" sz="3200" dirty="0"/>
              <a:t>á</a:t>
            </a:r>
            <a:r>
              <a:rPr lang="is-IS" sz="3200" dirty="0" smtClean="0"/>
              <a:t> lág laun </a:t>
            </a:r>
            <a:r>
              <a:rPr lang="is-IS" sz="3200" dirty="0"/>
              <a:t>upp á  </a:t>
            </a:r>
            <a:r>
              <a:rPr lang="is-IS" sz="3200" dirty="0" smtClean="0"/>
              <a:t>45 -52.5 % og </a:t>
            </a:r>
            <a:r>
              <a:rPr lang="is-IS" sz="3200" dirty="0"/>
              <a:t>síðan sköttun sem samtals þýðir um 70% skerðingu á </a:t>
            </a:r>
            <a:r>
              <a:rPr lang="is-IS" sz="3200" dirty="0" smtClean="0"/>
              <a:t>út-greiddum launum. </a:t>
            </a:r>
          </a:p>
          <a:p>
            <a:r>
              <a:rPr lang="is-IS" sz="3200" dirty="0" smtClean="0"/>
              <a:t>Einnig </a:t>
            </a:r>
            <a:r>
              <a:rPr lang="is-IS" sz="3200" dirty="0"/>
              <a:t>verður </a:t>
            </a:r>
            <a:r>
              <a:rPr lang="is-IS" sz="3200" dirty="0" smtClean="0"/>
              <a:t>að </a:t>
            </a:r>
            <a:r>
              <a:rPr lang="is-IS" sz="3200" dirty="0"/>
              <a:t>líta til þess að </a:t>
            </a:r>
            <a:r>
              <a:rPr lang="is-IS" sz="3200" dirty="0" smtClean="0"/>
              <a:t>umtals-verður </a:t>
            </a:r>
            <a:r>
              <a:rPr lang="is-IS" sz="3200" dirty="0"/>
              <a:t>kostnaður fylgir því að koma sér til og frá vinnu, auk </a:t>
            </a:r>
            <a:r>
              <a:rPr lang="is-IS" sz="3200" dirty="0" smtClean="0"/>
              <a:t>annars </a:t>
            </a:r>
            <a:r>
              <a:rPr lang="is-IS" sz="3200" dirty="0"/>
              <a:t>kostnaðar sem oft fylgir </a:t>
            </a:r>
            <a:r>
              <a:rPr lang="is-IS" sz="3200" dirty="0" smtClean="0"/>
              <a:t>atvinnu-þátttöku</a:t>
            </a:r>
            <a:r>
              <a:rPr lang="is-IS" sz="3200" dirty="0"/>
              <a:t>. </a:t>
            </a:r>
            <a:endParaRPr lang="is-IS" sz="3200" dirty="0" smtClean="0"/>
          </a:p>
          <a:p>
            <a:r>
              <a:rPr lang="is-IS" sz="3200" dirty="0" smtClean="0"/>
              <a:t>Hvað er þá eftir  fyrir atvinnu-þátttökuna????</a:t>
            </a:r>
            <a:endParaRPr lang="is-IS" sz="3200" dirty="0"/>
          </a:p>
        </p:txBody>
      </p:sp>
    </p:spTree>
    <p:extLst>
      <p:ext uri="{BB962C8B-B14F-4D97-AF65-F5344CB8AC3E}">
        <p14:creationId xmlns:p14="http://schemas.microsoft.com/office/powerpoint/2010/main" val="39409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Nýtt kerfi kostir og gallar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s-IS" dirty="0" smtClean="0"/>
              <a:t>Dæmi 1. </a:t>
            </a:r>
          </a:p>
          <a:p>
            <a:r>
              <a:rPr lang="is-IS" dirty="0" smtClean="0"/>
              <a:t>Öryrki sem býr með öðrum og er með örorku-mat  frá 18 ára aldri vinnur í hluta-starfi/verndaðri vinnu  og hefur 70.000 í atvinnu-tekjur á mánuði </a:t>
            </a:r>
          </a:p>
          <a:p>
            <a:r>
              <a:rPr lang="is-IS" b="1" dirty="0" smtClean="0"/>
              <a:t>Núna</a:t>
            </a:r>
            <a:r>
              <a:rPr lang="is-IS" dirty="0" smtClean="0"/>
              <a:t>: Bætur TR 207.376 skerðing vegna fram-færslu-upp-bótar 5.400  </a:t>
            </a:r>
            <a:r>
              <a:rPr lang="is-IS" b="1" dirty="0" smtClean="0"/>
              <a:t>201.976</a:t>
            </a:r>
            <a:r>
              <a:rPr lang="is-IS" dirty="0" smtClean="0"/>
              <a:t> laun </a:t>
            </a:r>
            <a:r>
              <a:rPr lang="is-IS" b="1" dirty="0" smtClean="0"/>
              <a:t>70.00</a:t>
            </a:r>
            <a:r>
              <a:rPr lang="is-IS" dirty="0" smtClean="0"/>
              <a:t> =</a:t>
            </a:r>
            <a:r>
              <a:rPr lang="is-IS" b="1" u="sng" dirty="0" smtClean="0"/>
              <a:t>271.976</a:t>
            </a:r>
          </a:p>
          <a:p>
            <a:r>
              <a:rPr lang="is-IS" b="1" dirty="0" smtClean="0"/>
              <a:t>Tillaga</a:t>
            </a:r>
            <a:r>
              <a:rPr lang="is-IS" dirty="0" smtClean="0"/>
              <a:t>: Bætur TR 229.376 (aldurs-tengd uppbót kr. 22.000 ofan á sameinaðan bóta-flokk)  lífeyrir skerðist um 45% af atvinnu-tekjum  </a:t>
            </a:r>
          </a:p>
          <a:p>
            <a:r>
              <a:rPr lang="is-IS" dirty="0" smtClean="0"/>
              <a:t>229.376- 31.500= </a:t>
            </a:r>
            <a:r>
              <a:rPr lang="is-IS" b="1" dirty="0" smtClean="0"/>
              <a:t>197.876 +70.000</a:t>
            </a:r>
            <a:r>
              <a:rPr lang="is-IS" dirty="0" smtClean="0"/>
              <a:t>= </a:t>
            </a:r>
            <a:r>
              <a:rPr lang="is-IS" b="1" u="sng" dirty="0" smtClean="0"/>
              <a:t>267.876</a:t>
            </a:r>
          </a:p>
          <a:p>
            <a:r>
              <a:rPr lang="is-IS" b="1" dirty="0" smtClean="0"/>
              <a:t>Mismunur   </a:t>
            </a:r>
            <a:r>
              <a:rPr lang="is-IS" b="1" u="sng" dirty="0" smtClean="0"/>
              <a:t>– 4.100 </a:t>
            </a:r>
            <a:r>
              <a:rPr lang="is-IS" b="1" dirty="0" smtClean="0"/>
              <a:t>á mánuði eða </a:t>
            </a:r>
            <a:r>
              <a:rPr lang="is-IS" b="1" u="sng" dirty="0" smtClean="0"/>
              <a:t>- 49.200 </a:t>
            </a:r>
            <a:r>
              <a:rPr lang="is-IS" b="1" dirty="0" smtClean="0"/>
              <a:t>á ári </a:t>
            </a:r>
            <a:endParaRPr lang="is-IS" b="1" dirty="0"/>
          </a:p>
        </p:txBody>
      </p:sp>
    </p:spTree>
    <p:extLst>
      <p:ext uri="{BB962C8B-B14F-4D97-AF65-F5344CB8AC3E}">
        <p14:creationId xmlns:p14="http://schemas.microsoft.com/office/powerpoint/2010/main" val="42891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296</TotalTime>
  <Words>570</Words>
  <Application>Microsoft Office PowerPoint</Application>
  <PresentationFormat>Custom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Áhrif  fyrir-hugaðra breytinga almanna-trygginga á mögu-leika fólks til atvinnu og fram-færslu</vt:lpstr>
      <vt:lpstr>Nýtt kerfi kostir og gallar </vt:lpstr>
      <vt:lpstr>Nýtt kerfi kostir og gallar </vt:lpstr>
      <vt:lpstr>Nýtt kerfi kostir og gallar </vt:lpstr>
      <vt:lpstr>Nýtt kerfi kostir og gallar </vt:lpstr>
      <vt:lpstr>Nýtt kerfi kostir og gallar </vt:lpstr>
      <vt:lpstr>Nýtt kerfi kostir og gallar </vt:lpstr>
      <vt:lpstr>Nýtt kerfi kostir og gallar </vt:lpstr>
      <vt:lpstr>Nýtt kerfi kostir og gallar </vt:lpstr>
      <vt:lpstr>Nýtt kerfi kostir og gallar </vt:lpstr>
      <vt:lpstr>Nýtt kerfi kostir og gallar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Kynning</dc:title>
  <dc:creator>Lenovo</dc:creator>
  <cp:lastModifiedBy>Sigríður Hanna Ingólfsdóttir</cp:lastModifiedBy>
  <cp:revision>30</cp:revision>
  <dcterms:created xsi:type="dcterms:W3CDTF">2016-05-10T11:38:08Z</dcterms:created>
  <dcterms:modified xsi:type="dcterms:W3CDTF">2016-05-24T17:55:46Z</dcterms:modified>
</cp:coreProperties>
</file>