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8" r:id="rId3"/>
    <p:sldId id="261" r:id="rId4"/>
    <p:sldId id="260" r:id="rId5"/>
    <p:sldId id="263" r:id="rId6"/>
    <p:sldId id="264" r:id="rId7"/>
    <p:sldId id="259" r:id="rId8"/>
    <p:sldId id="262" r:id="rId9"/>
    <p:sldId id="266" r:id="rId10"/>
    <p:sldId id="267" r:id="rId11"/>
    <p:sldId id="268" r:id="rId12"/>
    <p:sldId id="269" r:id="rId13"/>
    <p:sldId id="265" r:id="rId14"/>
  </p:sldIdLst>
  <p:sldSz cx="9144000" cy="6858000" type="screen4x3"/>
  <p:notesSz cx="6794500" cy="9906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409" autoAdjust="0"/>
  </p:normalViewPr>
  <p:slideViewPr>
    <p:cSldViewPr>
      <p:cViewPr varScale="1">
        <p:scale>
          <a:sx n="56" d="100"/>
          <a:sy n="56" d="100"/>
        </p:scale>
        <p:origin x="-23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896BC-8C75-4B96-8B19-D9620DA1E29F}" type="datetimeFigureOut">
              <a:rPr lang="is-IS" smtClean="0"/>
              <a:t>27.5.2016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7A24E-D63A-4703-B60E-02F5BD8B88F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2787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10484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is-IS" altLang="is-IS" baseline="0" dirty="0" smtClean="0"/>
          </a:p>
          <a:p>
            <a:pPr marL="0" indent="0">
              <a:buFontTx/>
              <a:buNone/>
              <a:defRPr/>
            </a:pPr>
            <a:endParaRPr lang="is-IS" altLang="is-IS" dirty="0" smtClean="0"/>
          </a:p>
          <a:p>
            <a:pPr lvl="1">
              <a:defRPr/>
            </a:pPr>
            <a:endParaRPr lang="is-IS" dirty="0" smtClean="0"/>
          </a:p>
          <a:p>
            <a:r>
              <a:rPr lang="is-IS" baseline="0" dirty="0" smtClean="0"/>
              <a:t>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59270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99408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37209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74699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baseline="0" dirty="0" smtClean="0"/>
          </a:p>
          <a:p>
            <a:r>
              <a:rPr lang="is-IS" baseline="0" dirty="0" smtClean="0"/>
              <a:t>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1527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29607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89860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7252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98933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baseline="0" dirty="0" smtClean="0"/>
              <a:t>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61638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A24E-D63A-4703-B60E-02F5BD8B88F6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5242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6899-4D1B-46A1-90E2-4B05714504DC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03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416-19E1-4092-9308-033B5BB6BE51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55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4A6F-3481-4E88-A68D-59A337AB831A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7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FECC-1FFC-4520-80F2-9F267F09CBC5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753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9ED-313B-42A5-AF82-C5EC5204B26F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5969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BCA2-0DDF-4E72-9C08-3889778E3A5B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56954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7D8B-9D78-4E8D-976F-9E2AD7816950}" type="datetime4">
              <a:rPr lang="is-IS" smtClean="0"/>
              <a:t>27. maí 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85308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E956-2A21-402B-9F0D-A01E30F53F5F}" type="datetime4">
              <a:rPr lang="is-IS" smtClean="0"/>
              <a:t>27. maí 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83595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70A0-CD1B-4968-BBC9-CBABA9F47D6C}" type="datetime4">
              <a:rPr lang="is-IS" smtClean="0"/>
              <a:t>27. maí 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62227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692B-B087-4DB9-9326-5CCB404EF96C}" type="datetime4">
              <a:rPr lang="is-IS" smtClean="0"/>
              <a:t>27. maí 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58428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DD36-5B26-4074-948E-E0D9A4F70481}" type="datetime4">
              <a:rPr lang="is-IS" smtClean="0"/>
              <a:t>27. maí 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1214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1D5-1900-471F-A75D-9419E6384498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242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A53C-8F71-47DB-BDAB-14B59C95103C}" type="datetime4">
              <a:rPr lang="is-IS" smtClean="0"/>
              <a:t>27. maí 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7332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3FB1-5815-427E-937C-77FC2E46A9E0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14358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B4E-9605-486C-9692-6355E4160598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8978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67C-D363-4752-A502-DD87727FD580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0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A71A-1E25-452F-8159-548DD3C69059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7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C310-E18A-49D7-AFA2-0FAEBF0B59D9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9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45E2-B99E-4016-A44D-ADFFA5BD6DA2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7E4F-0BC7-4710-A0AF-5A72CEF45E57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66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42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421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C206-3905-4A03-AF93-FE7D58C96D6F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9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FA5C-177F-4BEA-A7F8-8B00E9F4707C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6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896094" cy="141277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AA0F-20B6-4A30-A488-3AA3CDEA21E8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4"/>
          <a:stretch/>
        </p:blipFill>
        <p:spPr>
          <a:xfrm>
            <a:off x="395536" y="5913089"/>
            <a:ext cx="8319210" cy="36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1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074F-FA6D-42E5-8904-6845502F1276}" type="datetime4">
              <a:rPr lang="is-IS" smtClean="0"/>
              <a:t>27. maí 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Sigurjón Unnar Sveinsson, lögfræðingur ÖBÍ 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ECECD-CD55-4EAC-A8F1-76D79A48D9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2042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is-IS" dirty="0" smtClean="0"/>
              <a:t>Lagaumhverfi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is-IS" b="1" dirty="0" smtClean="0">
                <a:solidFill>
                  <a:schemeClr val="tx2"/>
                </a:solidFill>
              </a:rPr>
              <a:t>Kynning á málþingi ÖBÍ </a:t>
            </a:r>
          </a:p>
          <a:p>
            <a:r>
              <a:rPr lang="is-IS" b="1" dirty="0" smtClean="0">
                <a:solidFill>
                  <a:schemeClr val="tx2"/>
                </a:solidFill>
              </a:rPr>
              <a:t>Almannatryggingar og starfsgetumat: </a:t>
            </a:r>
          </a:p>
          <a:p>
            <a:r>
              <a:rPr lang="is-IS" b="1" dirty="0" smtClean="0">
                <a:solidFill>
                  <a:schemeClr val="tx2"/>
                </a:solidFill>
              </a:rPr>
              <a:t>Nýtt kerfi – fyrir hvern? </a:t>
            </a:r>
            <a:endParaRPr lang="is-IS" b="1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B5FC7-DB2F-470A-8A7B-972EFF692E28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83345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Vinnumarkaðstengdar hindranir</a:t>
            </a:r>
            <a:br>
              <a:rPr lang="is-IS" dirty="0" smtClean="0"/>
            </a:br>
            <a:r>
              <a:rPr lang="is-IS" dirty="0" smtClean="0"/>
              <a:t>-</a:t>
            </a:r>
            <a:r>
              <a:rPr lang="is-IS" dirty="0"/>
              <a:t>Óaðgengilegur vinnumarkaður.</a:t>
            </a:r>
            <a:br>
              <a:rPr lang="is-IS" dirty="0"/>
            </a:br>
            <a:r>
              <a:rPr lang="is-IS" dirty="0"/>
              <a:t/>
            </a:r>
            <a:br>
              <a:rPr lang="is-IS" dirty="0"/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8229600" cy="4205063"/>
          </a:xfrm>
        </p:spPr>
        <p:txBody>
          <a:bodyPr>
            <a:normAutofit fontScale="92500" lnSpcReduction="10000"/>
          </a:bodyPr>
          <a:lstStyle/>
          <a:p>
            <a:endParaRPr lang="is-IS" dirty="0"/>
          </a:p>
          <a:p>
            <a:pPr marL="0" indent="0">
              <a:buNone/>
            </a:pPr>
            <a:r>
              <a:rPr lang="is-IS" dirty="0" smtClean="0"/>
              <a:t>Sjá ruðningsmódel Alþjóðabankans.</a:t>
            </a:r>
          </a:p>
          <a:p>
            <a:r>
              <a:rPr lang="is-IS" altLang="is-IS" dirty="0"/>
              <a:t>Tryggja bann við mismunun í lögum.</a:t>
            </a:r>
          </a:p>
          <a:p>
            <a:r>
              <a:rPr lang="is-IS" altLang="is-IS" dirty="0"/>
              <a:t>Kvótar á vinnumarkaði.</a:t>
            </a:r>
          </a:p>
          <a:p>
            <a:r>
              <a:rPr lang="is-IS" altLang="is-IS" dirty="0"/>
              <a:t>Barátta gegn ranghugmyndum og vitundarvakning hjá stjórnendum.</a:t>
            </a:r>
          </a:p>
          <a:p>
            <a:r>
              <a:rPr lang="is-IS" altLang="is-IS" dirty="0"/>
              <a:t>Hvati til atvinnuþátttöku.</a:t>
            </a:r>
          </a:p>
          <a:p>
            <a:r>
              <a:rPr lang="is-IS" altLang="is-IS" dirty="0"/>
              <a:t>Kerfin skulu vera almenn.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1D5-1900-471F-A75D-9419E6384498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Hindrun.</a:t>
            </a:r>
            <a:br>
              <a:rPr lang="is-IS" dirty="0" smtClean="0"/>
            </a:br>
            <a:r>
              <a:rPr lang="is-IS" dirty="0"/>
              <a:t>Kæruréttur takmarkaður.</a:t>
            </a:r>
            <a:br>
              <a:rPr lang="is-IS" dirty="0"/>
            </a:br>
            <a:r>
              <a:rPr lang="is-IS" dirty="0"/>
              <a:t/>
            </a:r>
            <a:br>
              <a:rPr lang="is-IS" dirty="0"/>
            </a:b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Tryggja verður kærurétt einstaklinga</a:t>
            </a:r>
          </a:p>
          <a:p>
            <a:pPr lvl="1"/>
            <a:r>
              <a:rPr lang="is-IS" dirty="0" smtClean="0"/>
              <a:t>Hjá lífeyrissjóðum</a:t>
            </a:r>
          </a:p>
          <a:p>
            <a:pPr lvl="1"/>
            <a:r>
              <a:rPr lang="is-IS" dirty="0" smtClean="0"/>
              <a:t>Hjá starfsendurhæfingarsjóðum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1D5-1900-471F-A75D-9419E6384498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6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Stóru lagalegu hindranirnar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Samningur Sameinuðu þjóðanna um réttindi fatlaðs fólks hefur ekki verið fullgiltur.</a:t>
            </a:r>
          </a:p>
          <a:p>
            <a:r>
              <a:rPr lang="is-IS" dirty="0" smtClean="0"/>
              <a:t>Engin löggjöf sem bannar mismunun á vinnumarkaði á grundvelli fötlunar.</a:t>
            </a:r>
          </a:p>
          <a:p>
            <a:r>
              <a:rPr lang="is-IS" dirty="0" smtClean="0"/>
              <a:t>Kerfið er hvatalítið/hvatalaust.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1D5-1900-471F-A75D-9419E6384498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Réttindanálgun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Réttur til framfærslu</a:t>
            </a:r>
          </a:p>
          <a:p>
            <a:r>
              <a:rPr lang="is-IS" dirty="0" smtClean="0"/>
              <a:t>Réttur til vinnu á aðgengilegum vinnumarkaði</a:t>
            </a:r>
          </a:p>
          <a:p>
            <a:r>
              <a:rPr lang="is-IS" dirty="0" smtClean="0"/>
              <a:t>Réttur til hæfingar og endurhæfingar</a:t>
            </a:r>
          </a:p>
          <a:p>
            <a:endParaRPr lang="is-IS" dirty="0" smtClean="0"/>
          </a:p>
          <a:p>
            <a:r>
              <a:rPr lang="is-IS" dirty="0" smtClean="0"/>
              <a:t>Jafnræði- bann við mismunun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BEDE-2E6D-4813-9EDF-6CBD478521E6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Grunnatriði félagsmálaréttar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s-IS" dirty="0"/>
              <a:t>Í Öryrkjabandalagsdómnum fyrri nr. 125/2000 segir:</a:t>
            </a:r>
          </a:p>
          <a:p>
            <a:endParaRPr lang="is-IS" dirty="0"/>
          </a:p>
          <a:p>
            <a:pPr algn="just"/>
            <a:r>
              <a:rPr lang="is-IS" i="1" dirty="0"/>
              <a:t>„Samkvæmt framanrituðu verður 76. gr. stjórnarskrárinnar skýrð á þann veg að </a:t>
            </a:r>
            <a:r>
              <a:rPr lang="is-IS" b="1" i="1" dirty="0"/>
              <a:t>skylt</a:t>
            </a:r>
            <a:r>
              <a:rPr lang="is-IS" i="1" dirty="0"/>
              <a:t> sé að tryggja að lögum rétt </a:t>
            </a:r>
            <a:r>
              <a:rPr lang="is-IS" b="1" i="1" dirty="0"/>
              <a:t>sérhvers einstaklings til að minnsta kosti einhverrar lágmarks framfærslu</a:t>
            </a:r>
            <a:r>
              <a:rPr lang="is-IS" i="1" dirty="0"/>
              <a:t> eftir fyrirfram gefnu skipulagi, sem ákveðið sé á málefnanlegan hátt. Samkvæmt 2. gr. stjórnarskrárinnar hefur almenni löggjafinn vald um það hvernig þessu skipulagi skuli háttað. Skipulag, sem löggjafinn ákveður, verður þó að fullnægja þeim lágmarksréttindum, sem felast í ákvæðum 76. gr. stjórnarskrárinnar. Þá verður það að uppfylla skilyrði 65. gr. stjórnarskrárinnar um að hver einstaklingur njóti samkvæmt því jafnréttis á við aðra sem réttar njóta, svo og almennra mannréttinda.“</a:t>
            </a:r>
            <a:endParaRPr lang="is-IS" dirty="0"/>
          </a:p>
          <a:p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0216-85D3-471E-A7FD-F1F14657760C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7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is-IS" dirty="0" smtClean="0"/>
              <a:t>Samningur Sameinuðu þjóðanna um réttindi fatlaðs fólks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824"/>
            <a:ext cx="8229600" cy="4205063"/>
          </a:xfrm>
        </p:spPr>
        <p:txBody>
          <a:bodyPr/>
          <a:lstStyle/>
          <a:p>
            <a:r>
              <a:rPr lang="is-IS" altLang="is-IS" dirty="0"/>
              <a:t>Til fatlaðs fólks teljast m.a. þeir sem eru með langvarandi líkamlega, andlega eða vitsmunalega </a:t>
            </a:r>
            <a:r>
              <a:rPr lang="is-IS" altLang="is-IS" b="1" i="1" dirty="0"/>
              <a:t>skerðingu</a:t>
            </a:r>
            <a:r>
              <a:rPr lang="is-IS" altLang="is-IS" dirty="0"/>
              <a:t> eða skerta skynjun og sem verða fyrir ýmiss konar </a:t>
            </a:r>
            <a:r>
              <a:rPr lang="is-IS" altLang="is-IS" b="1" i="1" dirty="0"/>
              <a:t>hindrunum </a:t>
            </a:r>
            <a:r>
              <a:rPr lang="is-IS" altLang="is-IS" dirty="0"/>
              <a:t>sem geta komið í veg fyrir fulla og árangursríka </a:t>
            </a:r>
            <a:r>
              <a:rPr lang="is-IS" altLang="is-IS" b="1" i="1" dirty="0"/>
              <a:t>samfélagsþátttöku</a:t>
            </a:r>
            <a:r>
              <a:rPr lang="is-IS" altLang="is-IS" dirty="0"/>
              <a:t> til jafns við aðra.</a:t>
            </a:r>
          </a:p>
          <a:p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1AC3-78E9-4F2C-BC58-5C8C77DBD95A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0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Nálgunin?</a:t>
            </a:r>
            <a:endParaRPr lang="is-I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17638"/>
            <a:ext cx="5682927" cy="407008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43B4-F939-44A7-B332-C12FF4735187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7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59"/>
          </a:xfrm>
        </p:spPr>
        <p:txBody>
          <a:bodyPr>
            <a:normAutofit/>
          </a:bodyPr>
          <a:lstStyle/>
          <a:p>
            <a:r>
              <a:rPr lang="is-IS" dirty="0" smtClean="0"/>
              <a:t>Nálgunin- lausnir á áskorunum</a:t>
            </a:r>
            <a:endParaRPr lang="is-I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8800"/>
            <a:ext cx="7128792" cy="381838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474DE-A048-40C4-A66E-CF61F565D795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Hindranir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/>
              <a:t>Kerfið snýst um </a:t>
            </a:r>
            <a:r>
              <a:rPr lang="is-IS" dirty="0" smtClean="0"/>
              <a:t>kerfið og er flókið</a:t>
            </a:r>
          </a:p>
          <a:p>
            <a:r>
              <a:rPr lang="is-IS" dirty="0" smtClean="0"/>
              <a:t>Sami aðili metur og greiðir.</a:t>
            </a:r>
          </a:p>
          <a:p>
            <a:r>
              <a:rPr lang="is-IS" dirty="0" smtClean="0"/>
              <a:t>Mikill </a:t>
            </a:r>
            <a:r>
              <a:rPr lang="is-IS" dirty="0"/>
              <a:t>munur á greiðslum við 74% eða 75% </a:t>
            </a:r>
            <a:r>
              <a:rPr lang="is-IS" dirty="0" smtClean="0"/>
              <a:t>örorkumat.</a:t>
            </a:r>
          </a:p>
          <a:p>
            <a:r>
              <a:rPr lang="is-IS" dirty="0" smtClean="0"/>
              <a:t>Ófullnægjandi framfærsla og 100% tekjuskerðingar.</a:t>
            </a:r>
          </a:p>
          <a:p>
            <a:r>
              <a:rPr lang="is-IS" dirty="0"/>
              <a:t>Óaðgengilegur vinnumarkaður</a:t>
            </a:r>
            <a:r>
              <a:rPr lang="is-IS" dirty="0" smtClean="0"/>
              <a:t>.</a:t>
            </a:r>
          </a:p>
          <a:p>
            <a:r>
              <a:rPr lang="is-IS" dirty="0" smtClean="0"/>
              <a:t>Kæruréttur takmarkaður.</a:t>
            </a:r>
          </a:p>
          <a:p>
            <a:pPr marL="0" indent="0">
              <a:buNone/>
            </a:pP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8EC6-8DE1-4DB6-8929-B8F166448031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Kerfislægar hindranir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Kerfið snýst um kerfið og er flókið</a:t>
            </a:r>
          </a:p>
          <a:p>
            <a:r>
              <a:rPr lang="is-IS" dirty="0"/>
              <a:t>Sami aðili metur og greiðir</a:t>
            </a:r>
            <a:r>
              <a:rPr lang="is-IS" dirty="0" smtClean="0"/>
              <a:t>.</a:t>
            </a:r>
          </a:p>
          <a:p>
            <a:r>
              <a:rPr lang="is-IS" dirty="0"/>
              <a:t>Mikill munur á greiðslum við 74% eða 75% örorkumat.</a:t>
            </a:r>
          </a:p>
          <a:p>
            <a:endParaRPr lang="is-IS" dirty="0"/>
          </a:p>
          <a:p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1D5-1900-471F-A75D-9419E6384498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Framfærslutengdar hindranir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Ófullnægjandi </a:t>
            </a:r>
            <a:r>
              <a:rPr lang="is-IS" dirty="0" smtClean="0"/>
              <a:t>framfærslugreiðslur </a:t>
            </a:r>
          </a:p>
          <a:p>
            <a:r>
              <a:rPr lang="is-IS" dirty="0" smtClean="0"/>
              <a:t>100</a:t>
            </a:r>
            <a:r>
              <a:rPr lang="is-IS" dirty="0"/>
              <a:t>% tekjuskerðingar.</a:t>
            </a:r>
          </a:p>
          <a:p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E1D5-1900-471F-A75D-9419E6384498}" type="datetime4">
              <a:rPr lang="is-IS" smtClean="0">
                <a:solidFill>
                  <a:prstClr val="black">
                    <a:tint val="75000"/>
                  </a:prstClr>
                </a:solidFill>
              </a:rPr>
              <a:t>27. maí 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>
                <a:solidFill>
                  <a:prstClr val="black">
                    <a:tint val="75000"/>
                  </a:prstClr>
                </a:solidFill>
              </a:rPr>
              <a:t>Sigurjón Unnar Sveinsson, lögfræðingur ÖBÍ </a:t>
            </a:r>
            <a:endParaRPr lang="is-I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4936-F294-4F13-84E9-0B436DF0E4DE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0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472</Words>
  <Application>Microsoft Office PowerPoint</Application>
  <PresentationFormat>On-screen Show (4:3)</PresentationFormat>
  <Paragraphs>104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1_Office Theme</vt:lpstr>
      <vt:lpstr>Custom Design</vt:lpstr>
      <vt:lpstr>Lagaumhverfi</vt:lpstr>
      <vt:lpstr>Réttindanálgun</vt:lpstr>
      <vt:lpstr>Grunnatriði félagsmálaréttar</vt:lpstr>
      <vt:lpstr>Samningur Sameinuðu þjóðanna um réttindi fatlaðs fólks</vt:lpstr>
      <vt:lpstr>Nálgunin?</vt:lpstr>
      <vt:lpstr>Nálgunin- lausnir á áskorunum</vt:lpstr>
      <vt:lpstr>Hindranir</vt:lpstr>
      <vt:lpstr>Kerfislægar hindranir</vt:lpstr>
      <vt:lpstr>Framfærslutengdar hindranir</vt:lpstr>
      <vt:lpstr>Vinnumarkaðstengdar hindranir -Óaðgengilegur vinnumarkaður.  </vt:lpstr>
      <vt:lpstr>Hindrun. Kæruréttur takmarkaður.  </vt:lpstr>
      <vt:lpstr>Stóru lagalegu hindranirnar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Sigríður Hanna Ingólfsdóttir</dc:creator>
  <cp:lastModifiedBy>Sigríður Hanna Ingólfsdóttir</cp:lastModifiedBy>
  <cp:revision>56</cp:revision>
  <cp:lastPrinted>2016-05-25T11:59:22Z</cp:lastPrinted>
  <dcterms:created xsi:type="dcterms:W3CDTF">2016-05-20T12:47:40Z</dcterms:created>
  <dcterms:modified xsi:type="dcterms:W3CDTF">2016-05-27T15:58:50Z</dcterms:modified>
</cp:coreProperties>
</file>