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57" r:id="rId6"/>
    <p:sldId id="267" r:id="rId7"/>
    <p:sldId id="264" r:id="rId8"/>
    <p:sldId id="259" r:id="rId9"/>
    <p:sldId id="263" r:id="rId10"/>
    <p:sldId id="268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0592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076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7312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817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7629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793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970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3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394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57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21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4B109-9BFE-43BF-BEB1-3B970CFBFB7D}" type="datetimeFigureOut">
              <a:rPr lang="is-IS" smtClean="0"/>
              <a:t>23.5.2016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1157-D28A-4B0E-A3A2-AFB99BC6A06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394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688" y="2276872"/>
            <a:ext cx="7772400" cy="1470025"/>
          </a:xfrm>
        </p:spPr>
        <p:txBody>
          <a:bodyPr/>
          <a:lstStyle/>
          <a:p>
            <a:r>
              <a:rPr lang="is-IS" dirty="0" smtClean="0"/>
              <a:t>Óvissuskref!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646330"/>
            <a:ext cx="6400800" cy="1752600"/>
          </a:xfrm>
        </p:spPr>
        <p:txBody>
          <a:bodyPr>
            <a:normAutofit/>
          </a:bodyPr>
          <a:lstStyle/>
          <a:p>
            <a:r>
              <a:rPr lang="is-IS" dirty="0" smtClean="0"/>
              <a:t>Skýrsla nefndar um endurskoðun laga um almennatryggingar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3568" y="4268915"/>
            <a:ext cx="7772400" cy="816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400" b="1" dirty="0" smtClean="0"/>
              <a:t>Sylviane Lecoultre</a:t>
            </a:r>
          </a:p>
          <a:p>
            <a:r>
              <a:rPr lang="is-IS" sz="2400" b="1" dirty="0" smtClean="0"/>
              <a:t>Stjórnarkona í Geðhjálp</a:t>
            </a:r>
          </a:p>
          <a:p>
            <a:r>
              <a:rPr lang="is-IS" sz="2400" b="1" dirty="0" smtClean="0"/>
              <a:t>2016</a:t>
            </a:r>
            <a:endParaRPr lang="is-IS" sz="2400" b="1" dirty="0"/>
          </a:p>
        </p:txBody>
      </p:sp>
    </p:spTree>
    <p:extLst>
      <p:ext uri="{BB962C8B-B14F-4D97-AF65-F5344CB8AC3E}">
        <p14:creationId xmlns:p14="http://schemas.microsoft.com/office/powerpoint/2010/main" val="2469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lokum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800" dirty="0"/>
              <a:t>Lagt er til að matskerfið verði tveggja þrepa, í fyrsta þrepi verulega skert starfsgeta (26-50%) og í öðru þrepi lítil sem engin starfsgeta (0-25%). Í tengslum við nýtt matskerfi verði teknar upp hlutabætur í </a:t>
            </a:r>
            <a:r>
              <a:rPr lang="is-IS" sz="2800" dirty="0" smtClean="0"/>
              <a:t>almannatryggingum</a:t>
            </a:r>
          </a:p>
          <a:p>
            <a:r>
              <a:rPr lang="is-IS" sz="2800" dirty="0"/>
              <a:t>Ekki skynsamlegt að hafa bara tveggja </a:t>
            </a:r>
            <a:r>
              <a:rPr lang="is-IS" sz="2800" dirty="0" smtClean="0"/>
              <a:t>þrepa </a:t>
            </a:r>
            <a:r>
              <a:rPr lang="is-IS" sz="2800" dirty="0" smtClean="0"/>
              <a:t>kerfi </a:t>
            </a:r>
          </a:p>
          <a:p>
            <a:r>
              <a:rPr lang="is-IS" sz="2800" dirty="0" smtClean="0"/>
              <a:t>Í </a:t>
            </a:r>
            <a:r>
              <a:rPr lang="is-IS" sz="2800" dirty="0" smtClean="0"/>
              <a:t>mörgum löndum í Evrópu er þrepakerfið skipt í </a:t>
            </a:r>
            <a:r>
              <a:rPr lang="is-IS" sz="2800" dirty="0" smtClean="0"/>
              <a:t>fernt</a:t>
            </a:r>
            <a:endParaRPr lang="is-IS" sz="2800" dirty="0"/>
          </a:p>
          <a:p>
            <a:endParaRPr lang="is-IS" dirty="0"/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6" y="5373216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6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10 ára saga </a:t>
            </a:r>
            <a:r>
              <a:rPr lang="is-IS" dirty="0"/>
              <a:t/>
            </a:r>
            <a:br>
              <a:rPr lang="is-IS" dirty="0"/>
            </a:br>
            <a:r>
              <a:rPr lang="is-IS" dirty="0" smtClean="0"/>
              <a:t>10</a:t>
            </a:r>
            <a:r>
              <a:rPr lang="is-IS" dirty="0" smtClean="0"/>
              <a:t>. nóvember 2005 til 26. júní 2015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6" y="1484784"/>
            <a:ext cx="4752968" cy="4309939"/>
          </a:xfrm>
        </p:spPr>
        <p:txBody>
          <a:bodyPr>
            <a:normAutofit fontScale="85000" lnSpcReduction="20000"/>
          </a:bodyPr>
          <a:lstStyle/>
          <a:p>
            <a:r>
              <a:rPr lang="is-IS" dirty="0" smtClean="0"/>
              <a:t>5 nefndir</a:t>
            </a:r>
          </a:p>
          <a:p>
            <a:r>
              <a:rPr lang="is-IS" dirty="0" smtClean="0"/>
              <a:t>41 </a:t>
            </a:r>
            <a:r>
              <a:rPr lang="is-IS" dirty="0" smtClean="0"/>
              <a:t>formlegir fundir</a:t>
            </a:r>
            <a:endParaRPr lang="is-IS" dirty="0"/>
          </a:p>
          <a:p>
            <a:r>
              <a:rPr lang="is-IS" dirty="0"/>
              <a:t>Vinna milli funda </a:t>
            </a:r>
            <a:endParaRPr lang="is-IS" dirty="0" smtClean="0"/>
          </a:p>
          <a:p>
            <a:r>
              <a:rPr lang="is-IS" dirty="0"/>
              <a:t>20 fulltrúar í nefndinni</a:t>
            </a:r>
          </a:p>
          <a:p>
            <a:r>
              <a:rPr lang="is-IS" dirty="0" smtClean="0"/>
              <a:t>3 fulltrúar frá velferðaráðuneytinu og Tryggingastofnun ríkisins </a:t>
            </a:r>
          </a:p>
          <a:p>
            <a:r>
              <a:rPr lang="is-IS" dirty="0" smtClean="0"/>
              <a:t>Gestir.........</a:t>
            </a:r>
          </a:p>
          <a:p>
            <a:r>
              <a:rPr lang="is-IS" b="1" dirty="0" smtClean="0"/>
              <a:t>Enginn fulltrúi frá stærsta hópi öryrkja </a:t>
            </a:r>
            <a:endParaRPr lang="is-IS" dirty="0"/>
          </a:p>
          <a:p>
            <a:pPr marL="0" indent="0">
              <a:buNone/>
            </a:pPr>
            <a:r>
              <a:rPr lang="is-IS" dirty="0" smtClean="0"/>
              <a:t>     - </a:t>
            </a:r>
            <a:r>
              <a:rPr lang="is-IS" dirty="0" smtClean="0"/>
              <a:t>38</a:t>
            </a:r>
            <a:r>
              <a:rPr lang="is-IS" dirty="0" smtClean="0"/>
              <a:t>% </a:t>
            </a:r>
            <a:r>
              <a:rPr lang="is-IS" dirty="0" smtClean="0"/>
              <a:t>geðgreiningu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6" y="5877272"/>
            <a:ext cx="638168" cy="638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178448" cy="42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Fjallið tók jóðsótt og út </a:t>
            </a:r>
            <a:r>
              <a:rPr lang="is-IS" dirty="0" smtClean="0"/>
              <a:t>skreið lítil mús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800" dirty="0" smtClean="0"/>
              <a:t>Skýrslan er:</a:t>
            </a:r>
            <a:endParaRPr lang="is-IS" sz="2800" dirty="0"/>
          </a:p>
          <a:p>
            <a:r>
              <a:rPr lang="is-IS" sz="2800" dirty="0" smtClean="0"/>
              <a:t>Óljós</a:t>
            </a:r>
          </a:p>
          <a:p>
            <a:r>
              <a:rPr lang="is-IS" sz="2800" dirty="0" smtClean="0"/>
              <a:t>Ómarkviss</a:t>
            </a:r>
          </a:p>
          <a:p>
            <a:r>
              <a:rPr lang="is-IS" sz="2800" dirty="0" smtClean="0"/>
              <a:t>Skortir grundvallarhugmyndafræði</a:t>
            </a:r>
            <a:r>
              <a:rPr lang="is-IS" sz="2800" dirty="0"/>
              <a:t> </a:t>
            </a:r>
            <a:r>
              <a:rPr lang="is-IS" sz="2800" dirty="0" smtClean="0"/>
              <a:t>og framkvæmdaáætlun</a:t>
            </a:r>
          </a:p>
          <a:p>
            <a:r>
              <a:rPr lang="is-IS" sz="2800" dirty="0" smtClean="0"/>
              <a:t>Vekur upp fleiri spurningar en svör</a:t>
            </a:r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6" y="5670557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 smtClean="0"/>
              <a:t>Breytt bótakerfi 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/>
              <a:t>Nefnin leggur til að almannatryggingar greiði </a:t>
            </a:r>
            <a:r>
              <a:rPr lang="is-IS" sz="2400" b="1" dirty="0"/>
              <a:t>212.776</a:t>
            </a:r>
            <a:r>
              <a:rPr lang="is-IS" sz="2400" dirty="0"/>
              <a:t> kr. á </a:t>
            </a:r>
            <a:r>
              <a:rPr lang="is-IS" sz="2400" dirty="0" smtClean="0"/>
              <a:t>mánuð </a:t>
            </a:r>
            <a:r>
              <a:rPr lang="is-IS" sz="2400" dirty="0"/>
              <a:t>til elli- og örorkulífeyrisþega </a:t>
            </a:r>
            <a:r>
              <a:rPr lang="is-IS" sz="2400" dirty="0" smtClean="0"/>
              <a:t>í stað </a:t>
            </a:r>
            <a:r>
              <a:rPr lang="is-IS" sz="2400" dirty="0"/>
              <a:t>grunnlífeyris, tekjutryggingar og </a:t>
            </a:r>
            <a:r>
              <a:rPr lang="is-IS" sz="2400" dirty="0" smtClean="0"/>
              <a:t>framfærsluuppbótar</a:t>
            </a:r>
            <a:endParaRPr lang="is-IS" sz="2400" dirty="0" smtClean="0"/>
          </a:p>
          <a:p>
            <a:r>
              <a:rPr lang="is-IS" sz="2400" b="1" dirty="0" smtClean="0"/>
              <a:t>45%</a:t>
            </a:r>
            <a:r>
              <a:rPr lang="is-IS" sz="2400" dirty="0" smtClean="0"/>
              <a:t> skerðingarhlutfall vegna viðbótartekna er alltof hátt og engin hvatningu til </a:t>
            </a:r>
            <a:r>
              <a:rPr lang="is-IS" sz="2400" dirty="0" smtClean="0"/>
              <a:t>atvinnuþátttöku</a:t>
            </a:r>
          </a:p>
          <a:p>
            <a:r>
              <a:rPr lang="is-IS" sz="2400" dirty="0" smtClean="0"/>
              <a:t>Hverjar </a:t>
            </a:r>
            <a:r>
              <a:rPr lang="is-IS" sz="2400" b="1" dirty="0" smtClean="0"/>
              <a:t>1000</a:t>
            </a:r>
            <a:r>
              <a:rPr lang="is-IS" sz="2400" dirty="0" smtClean="0"/>
              <a:t> </a:t>
            </a:r>
            <a:r>
              <a:rPr lang="is-IS" sz="2400" dirty="0" smtClean="0"/>
              <a:t>kr. verða eftir skatt og skerðingu </a:t>
            </a:r>
            <a:r>
              <a:rPr lang="is-IS" sz="2400" b="1" dirty="0" smtClean="0"/>
              <a:t>322</a:t>
            </a:r>
            <a:r>
              <a:rPr lang="is-IS" sz="2400" dirty="0" smtClean="0"/>
              <a:t> </a:t>
            </a:r>
            <a:r>
              <a:rPr lang="is-IS" sz="2400" dirty="0" smtClean="0"/>
              <a:t>kr </a:t>
            </a:r>
            <a:endParaRPr lang="is-IS" sz="2400" dirty="0" smtClean="0"/>
          </a:p>
          <a:p>
            <a:r>
              <a:rPr lang="is-IS" sz="2400" dirty="0" smtClean="0"/>
              <a:t>Atvinnuþátttaka er ein mikilvægasti þáttur bataferils fólks með geðröskun og -</a:t>
            </a:r>
            <a:r>
              <a:rPr lang="is-IS" sz="2400" dirty="0" smtClean="0"/>
              <a:t>fötlun</a:t>
            </a:r>
            <a:endParaRPr lang="is-IS" sz="2400" dirty="0"/>
          </a:p>
          <a:p>
            <a:endParaRPr lang="is-IS" dirty="0"/>
          </a:p>
          <a:p>
            <a:endParaRPr lang="is-IS" dirty="0" smtClean="0"/>
          </a:p>
          <a:p>
            <a:pPr marL="0" indent="0">
              <a:buNone/>
            </a:pPr>
            <a:endParaRPr lang="is-IS" sz="1600" i="1" dirty="0"/>
          </a:p>
          <a:p>
            <a:pPr marL="0" indent="0">
              <a:buNone/>
            </a:pPr>
            <a:endParaRPr lang="is-I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Óvissa/Óöryggi/kvíði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s-IS" sz="8600" dirty="0"/>
          </a:p>
          <a:p>
            <a:r>
              <a:rPr lang="is-IS" sz="8000" dirty="0" smtClean="0"/>
              <a:t>Hvað um barnalífeyri og fjölskyldubætur?</a:t>
            </a:r>
          </a:p>
          <a:p>
            <a:r>
              <a:rPr lang="is-IS" sz="8000" dirty="0" smtClean="0"/>
              <a:t>Hvað um víxlverkanir í samspili við almannatrygginga og lífeyrissjóða?</a:t>
            </a:r>
          </a:p>
          <a:p>
            <a:r>
              <a:rPr lang="is-IS" sz="8000" dirty="0" smtClean="0"/>
              <a:t>Hvað um lífeyrisþega með lágar tekjur?</a:t>
            </a:r>
          </a:p>
          <a:p>
            <a:r>
              <a:rPr lang="is-IS" sz="8000" dirty="0" smtClean="0"/>
              <a:t>Hvað um þá sem flytja til landsins seint á ævinni?</a:t>
            </a:r>
          </a:p>
          <a:p>
            <a:r>
              <a:rPr lang="is-IS" sz="8000" dirty="0" smtClean="0"/>
              <a:t>Hvar er hugmyndafræðin? Orðaval (starfsgetumat/örorka) skiptir ekki máli ef hugmyndafræðina skortir? </a:t>
            </a:r>
          </a:p>
          <a:p>
            <a:r>
              <a:rPr lang="is-IS" sz="8000" dirty="0" smtClean="0"/>
              <a:t>Hvar er framkvæmdaáætlunin? </a:t>
            </a:r>
          </a:p>
          <a:p>
            <a:r>
              <a:rPr lang="is-IS" sz="8000" dirty="0" smtClean="0"/>
              <a:t>Hvað um fólk með 50 % starfsgetu? Hálfsdags störf liggja ekki á lausu. </a:t>
            </a:r>
          </a:p>
          <a:p>
            <a:r>
              <a:rPr lang="is-IS" sz="8000" dirty="0" smtClean="0"/>
              <a:t>Hvar eru menntunarúrræðin? Hvergi er minnst á menntun sem mikilvægan lið í endurhæfingu og atvinnuþátttöku.</a:t>
            </a:r>
          </a:p>
          <a:p>
            <a:r>
              <a:rPr lang="is-IS" sz="8000" dirty="0"/>
              <a:t>Fjárhæðum bóta á að fylgja lágmarkslaunum.  Hvert er viðmiðið? almenni/opinberi markaðurinn?</a:t>
            </a:r>
          </a:p>
          <a:p>
            <a:endParaRPr lang="is-IS" sz="8000" dirty="0" smtClean="0"/>
          </a:p>
          <a:p>
            <a:endParaRPr lang="is-IS" sz="8000" dirty="0"/>
          </a:p>
          <a:p>
            <a:endParaRPr lang="is-IS" sz="5000" dirty="0" smtClean="0"/>
          </a:p>
          <a:p>
            <a:endParaRPr lang="is-IS" sz="5000" dirty="0" smtClean="0"/>
          </a:p>
          <a:p>
            <a:endParaRPr lang="is-IS" sz="5000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.</a:t>
            </a:r>
            <a:endParaRPr lang="is-IS" dirty="0"/>
          </a:p>
          <a:p>
            <a:endParaRPr lang="is-IS" dirty="0"/>
          </a:p>
          <a:p>
            <a:r>
              <a:rPr lang="is-IS" dirty="0" smtClean="0"/>
              <a:t>Kvíða er algengasta einkenni </a:t>
            </a:r>
            <a:r>
              <a:rPr lang="is-IS" sz="5000" dirty="0" smtClean="0"/>
              <a:t>einstaklingar</a:t>
            </a:r>
            <a:r>
              <a:rPr lang="is-IS" dirty="0" smtClean="0"/>
              <a:t> sem eru með geðraskanir</a:t>
            </a:r>
          </a:p>
          <a:p>
            <a:r>
              <a:rPr lang="is-IS" dirty="0" smtClean="0"/>
              <a:t>Tillaga nefnin er svo óskyr og rammalaus að hún vekja ekki traust</a:t>
            </a:r>
          </a:p>
          <a:p>
            <a:r>
              <a:rPr lang="is-IS" dirty="0" smtClean="0"/>
              <a:t>Tillaga segir ekki hver, hvernig og hvernær .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Kvíði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Aðalvandamál einstaklinga með geðraskanir </a:t>
            </a:r>
            <a:r>
              <a:rPr lang="is-IS" dirty="0" smtClean="0"/>
              <a:t>er lítið </a:t>
            </a:r>
            <a:r>
              <a:rPr lang="is-IS" dirty="0" smtClean="0"/>
              <a:t>þol fyrir óvissu og </a:t>
            </a:r>
            <a:r>
              <a:rPr lang="is-IS" dirty="0" smtClean="0"/>
              <a:t>óöryggi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  <p:pic>
        <p:nvPicPr>
          <p:cNvPr id="1026" name="Picture 2" descr="http://www.hringbraut.is/static/news/kvidikenna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4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Til umhugsunar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/>
              <a:t>Starfsgetumat fangar </a:t>
            </a:r>
            <a:r>
              <a:rPr lang="is-IS" sz="2800" dirty="0" smtClean="0"/>
              <a:t>augnablikið</a:t>
            </a:r>
          </a:p>
          <a:p>
            <a:r>
              <a:rPr lang="is-IS" sz="2800" dirty="0" smtClean="0"/>
              <a:t>Geðraskanir </a:t>
            </a:r>
            <a:r>
              <a:rPr lang="is-IS" sz="2800" dirty="0" smtClean="0"/>
              <a:t>eru sveiflukenndar og hvað er rétt í dag getur verið allt annað </a:t>
            </a:r>
            <a:r>
              <a:rPr lang="is-IS" sz="2800" dirty="0" smtClean="0"/>
              <a:t>í næstu viku</a:t>
            </a:r>
            <a:endParaRPr lang="is-IS" sz="2800" dirty="0" smtClean="0"/>
          </a:p>
          <a:p>
            <a:r>
              <a:rPr lang="is-IS" sz="2800" dirty="0" smtClean="0"/>
              <a:t>Umhverfisþættir hafa meira áhrif á </a:t>
            </a:r>
            <a:r>
              <a:rPr lang="is-IS" sz="2800" dirty="0" smtClean="0"/>
              <a:t>atvinnuþátttöku einstaklinga </a:t>
            </a:r>
            <a:r>
              <a:rPr lang="is-IS" sz="2800" dirty="0" smtClean="0"/>
              <a:t>með geðröskun en </a:t>
            </a:r>
            <a:r>
              <a:rPr lang="is-IS" sz="2800" dirty="0" smtClean="0"/>
              <a:t>sjúkdómseinkennin</a:t>
            </a:r>
            <a:endParaRPr lang="is-IS" sz="2800" dirty="0" smtClean="0"/>
          </a:p>
          <a:p>
            <a:r>
              <a:rPr lang="is-IS" sz="2800" dirty="0" smtClean="0"/>
              <a:t>Stór hluti þessa hóps þarf hlutastarf sem gæti verið frá 30% í 60% með löngum </a:t>
            </a:r>
            <a:r>
              <a:rPr lang="is-IS" sz="2800" dirty="0" smtClean="0"/>
              <a:t>aðlögunartíma</a:t>
            </a:r>
            <a:endParaRPr lang="is-I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Endurhæfing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86" y="1340768"/>
            <a:ext cx="4415022" cy="4525963"/>
          </a:xfrm>
        </p:spPr>
        <p:txBody>
          <a:bodyPr>
            <a:normAutofit/>
          </a:bodyPr>
          <a:lstStyle/>
          <a:p>
            <a:r>
              <a:rPr lang="is-IS" sz="2800" dirty="0" smtClean="0"/>
              <a:t>Traust og  samvinna</a:t>
            </a:r>
          </a:p>
          <a:p>
            <a:r>
              <a:rPr lang="is-IS" sz="2800" dirty="0" smtClean="0"/>
              <a:t>TR </a:t>
            </a:r>
            <a:r>
              <a:rPr lang="is-IS" sz="2800" dirty="0" smtClean="0"/>
              <a:t>þarf að treysta einstaklingum sem eru að skrifa undir </a:t>
            </a:r>
            <a:r>
              <a:rPr lang="is-IS" sz="2800" dirty="0" smtClean="0"/>
              <a:t>endurhæfingaráætlanir</a:t>
            </a:r>
            <a:endParaRPr lang="is-IS" sz="2800" dirty="0"/>
          </a:p>
          <a:p>
            <a:r>
              <a:rPr lang="is-IS" sz="2800" dirty="0" smtClean="0"/>
              <a:t>Endalaus „dead line“ </a:t>
            </a:r>
            <a:r>
              <a:rPr lang="is-IS" sz="2800" dirty="0" smtClean="0"/>
              <a:t>eykur</a:t>
            </a:r>
            <a:r>
              <a:rPr lang="is-IS" sz="2800" dirty="0" smtClean="0"/>
              <a:t> </a:t>
            </a:r>
            <a:r>
              <a:rPr lang="is-IS" sz="2800" dirty="0" smtClean="0"/>
              <a:t>kvíða og </a:t>
            </a:r>
            <a:r>
              <a:rPr lang="is-IS" sz="2800" dirty="0" smtClean="0"/>
              <a:t>truflar ferli</a:t>
            </a:r>
            <a:r>
              <a:rPr lang="is-IS" dirty="0"/>
              <a:t>ð</a:t>
            </a:r>
            <a:endParaRPr lang="is-IS" dirty="0" smtClean="0"/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  <p:pic>
        <p:nvPicPr>
          <p:cNvPr id="2054" name="Picture 6" descr="http://www.visir.is/apps/pbcsi.dll/storyimage/XZ/20150912/LIFID01/150919653/V2/0/V2-150919653.jpg?NoBor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66" y="1916832"/>
            <a:ext cx="3672408" cy="25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4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lokum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/>
              <a:t>Einstaklingar sem eru á leið út á </a:t>
            </a:r>
            <a:r>
              <a:rPr lang="is-IS" sz="2800" dirty="0" smtClean="0"/>
              <a:t>vinnumarkaðinn </a:t>
            </a:r>
            <a:r>
              <a:rPr lang="is-IS" sz="2800" dirty="0" smtClean="0"/>
              <a:t>byrjar </a:t>
            </a:r>
            <a:r>
              <a:rPr lang="is-IS" sz="2800" dirty="0"/>
              <a:t>í </a:t>
            </a:r>
            <a:r>
              <a:rPr lang="is-IS" sz="2800" dirty="0" smtClean="0"/>
              <a:t>hlutastörfum</a:t>
            </a:r>
            <a:endParaRPr lang="is-IS" sz="2800" dirty="0"/>
          </a:p>
          <a:p>
            <a:r>
              <a:rPr lang="is-IS" sz="2800" dirty="0"/>
              <a:t>Einstaklingar sem hafa verið lengi frá </a:t>
            </a:r>
            <a:r>
              <a:rPr lang="is-IS" sz="2800" dirty="0" smtClean="0"/>
              <a:t>vinnumarkaðnum </a:t>
            </a:r>
            <a:r>
              <a:rPr lang="is-IS" sz="2800" dirty="0"/>
              <a:t>byrja í </a:t>
            </a:r>
            <a:r>
              <a:rPr lang="is-IS" sz="2800" dirty="0" smtClean="0"/>
              <a:t>hlutastörfum</a:t>
            </a:r>
            <a:endParaRPr lang="is-IS" sz="2800" dirty="0"/>
          </a:p>
          <a:p>
            <a:r>
              <a:rPr lang="is-IS" sz="2800" dirty="0"/>
              <a:t>Einstaklingar sem eru með </a:t>
            </a:r>
            <a:r>
              <a:rPr lang="is-IS" sz="2800" dirty="0" smtClean="0"/>
              <a:t>litla </a:t>
            </a:r>
            <a:r>
              <a:rPr lang="is-IS" sz="2800" dirty="0"/>
              <a:t>starfsgetu eru í </a:t>
            </a:r>
            <a:r>
              <a:rPr lang="is-IS" sz="2800" dirty="0" smtClean="0"/>
              <a:t>hlutastörfum</a:t>
            </a:r>
            <a:endParaRPr lang="is-IS" sz="2800" dirty="0" smtClean="0"/>
          </a:p>
          <a:p>
            <a:pPr lvl="1"/>
            <a:r>
              <a:rPr lang="is-IS" dirty="0" smtClean="0"/>
              <a:t>Hvað á að gera til að fjölga </a:t>
            </a:r>
            <a:r>
              <a:rPr lang="is-IS" dirty="0" smtClean="0"/>
              <a:t>hlutastörfum?</a:t>
            </a:r>
          </a:p>
          <a:p>
            <a:pPr lvl="1"/>
            <a:r>
              <a:rPr lang="is-IS" dirty="0"/>
              <a:t>H</a:t>
            </a:r>
            <a:r>
              <a:rPr lang="is-IS" dirty="0" smtClean="0"/>
              <a:t>ætta að meta fólk og meta vinnumarkaðinn</a:t>
            </a:r>
            <a:endParaRPr lang="is-IS" dirty="0" smtClean="0"/>
          </a:p>
          <a:p>
            <a:endParaRPr lang="is-IS" dirty="0"/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88" y="5420494"/>
            <a:ext cx="638168" cy="63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6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459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Óvissuskref!</vt:lpstr>
      <vt:lpstr>10 ára saga  10. nóvember 2005 til 26. júní 2015</vt:lpstr>
      <vt:lpstr>Fjallið tók jóðsótt og út skreið lítil mús</vt:lpstr>
      <vt:lpstr>Breytt bótakerfi  </vt:lpstr>
      <vt:lpstr>Óvissa/Óöryggi/kvíði</vt:lpstr>
      <vt:lpstr>Kvíði</vt:lpstr>
      <vt:lpstr>Til umhugsunar</vt:lpstr>
      <vt:lpstr>Endurhæfing</vt:lpstr>
      <vt:lpstr>Að lokum</vt:lpstr>
      <vt:lpstr>Að lokum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Áhrif nýs kerfis á möguleika fólks til atvinnu og framfærslu?</dc:title>
  <dc:creator>sylviane</dc:creator>
  <cp:lastModifiedBy>sylviane</cp:lastModifiedBy>
  <cp:revision>43</cp:revision>
  <dcterms:created xsi:type="dcterms:W3CDTF">2016-05-18T12:53:32Z</dcterms:created>
  <dcterms:modified xsi:type="dcterms:W3CDTF">2016-05-23T13:34:22Z</dcterms:modified>
</cp:coreProperties>
</file>