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accent5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766074" cy="2887825"/>
          </a:xfrm>
        </p:spPr>
        <p:txBody>
          <a:bodyPr>
            <a:normAutofit fontScale="90000"/>
          </a:bodyPr>
          <a:lstStyle/>
          <a:p>
            <a:pPr algn="ctr"/>
            <a:r>
              <a:rPr lang="is-IS" sz="6000" dirty="0">
                <a:solidFill>
                  <a:schemeClr val="bg1"/>
                </a:solidFill>
              </a:rPr>
              <a:t>Persónuafsláttur</a:t>
            </a:r>
            <a:br>
              <a:rPr lang="is-IS" sz="6000" dirty="0">
                <a:solidFill>
                  <a:schemeClr val="bg1"/>
                </a:solidFill>
              </a:rPr>
            </a:br>
            <a:r>
              <a:rPr lang="is-IS" dirty="0">
                <a:solidFill>
                  <a:schemeClr val="bg1"/>
                </a:solidFill>
              </a:rPr>
              <a:t>þróun frá upptöku staðgreiðslu 1988</a:t>
            </a:r>
            <a:br>
              <a:rPr lang="is-IS" dirty="0">
                <a:solidFill>
                  <a:schemeClr val="bg1"/>
                </a:solidFill>
              </a:rPr>
            </a:br>
            <a:endParaRPr lang="is-I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9766074" cy="1947333"/>
          </a:xfrm>
        </p:spPr>
        <p:txBody>
          <a:bodyPr>
            <a:normAutofit fontScale="92500"/>
          </a:bodyPr>
          <a:lstStyle/>
          <a:p>
            <a:pPr algn="ctr"/>
            <a:r>
              <a:rPr lang="is-IS" sz="3000" dirty="0">
                <a:solidFill>
                  <a:schemeClr val="bg1"/>
                </a:solidFill>
              </a:rPr>
              <a:t>Hvernig var persónuafsláttur ákveðinn við upptöku staðgreiðslu skatta og hvaða áhrif hafa ákvarðanir um upphæð persónusafsláttar haft á skattbyrði öryrkja</a:t>
            </a:r>
          </a:p>
          <a:p>
            <a:r>
              <a:rPr lang="is-IS" dirty="0"/>
              <a:t> </a:t>
            </a:r>
            <a:endParaRPr lang="is-IS" sz="3600" dirty="0"/>
          </a:p>
          <a:p>
            <a:pPr algn="ctr"/>
            <a:endParaRPr lang="is-I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23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756640"/>
            <a:ext cx="8639772" cy="711433"/>
          </a:xfrm>
        </p:spPr>
        <p:txBody>
          <a:bodyPr>
            <a:normAutofit/>
          </a:bodyPr>
          <a:lstStyle/>
          <a:p>
            <a:pPr algn="ctr"/>
            <a:r>
              <a:rPr lang="is-IS" dirty="0">
                <a:solidFill>
                  <a:schemeClr val="bg1"/>
                </a:solidFill>
              </a:rPr>
              <a:t>Staðgreiðsla skatta</a:t>
            </a:r>
          </a:p>
        </p:txBody>
      </p:sp>
      <p:sp useBgFill="1"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2507608"/>
            <a:ext cx="8639773" cy="2777455"/>
          </a:xfrm>
        </p:spPr>
        <p:txBody>
          <a:bodyPr>
            <a:normAutofit/>
          </a:bodyPr>
          <a:lstStyle/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Þann 1. janúar 1988 tóku gildi svokölluð staðgreiðslulög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Lengst af 20. öldinni höfðu verið uppi kröfur um að tekin væri upp staðgreiðsla skatta í stað þess að þeir væru greiddir af tekjum ársins á undan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Gagnrýnt hafði verið að það kæmi sér ákaflega illa fyrir einstaklinga að greiða skatta eftirá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Tekjur gátu sveiflast mikið á milli ára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endParaRPr lang="is-IS" dirty="0"/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136508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947" y="737118"/>
            <a:ext cx="9573207" cy="1138335"/>
          </a:xfrm>
        </p:spPr>
        <p:txBody>
          <a:bodyPr>
            <a:normAutofit fontScale="90000"/>
          </a:bodyPr>
          <a:lstStyle/>
          <a:p>
            <a:pPr algn="ctr"/>
            <a:r>
              <a:rPr lang="is-IS" dirty="0">
                <a:solidFill>
                  <a:schemeClr val="bg1"/>
                </a:solidFill>
              </a:rPr>
              <a:t>Hvaða rök lágu á bak við ákvörðun persónuafsláttar 1. janúar 1988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4947" y="2080727"/>
            <a:ext cx="7520473" cy="3470987"/>
          </a:xfrm>
        </p:spPr>
        <p:txBody>
          <a:bodyPr/>
          <a:lstStyle/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Persónuafsláttur hækkaði umtalsvert, enda átti hann að „dekka“ alla frádrætti sem heimilaðir voru í eldra skattkerfi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Skattbyrði átti ekki að þyngjast við breytinguna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Átti hann ekki síst að tryggja það að lífeyrisþegar bæru ekki hærri skattbyrði eftir en áður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Greiddu því elli- og örorkulífeyrisþegar ekki skatt af grunntekjum frá Tryggingastofnun nema um umtalsverðar umframtekjur væri að ræða.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endParaRPr lang="is-I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038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9755" y="532364"/>
            <a:ext cx="9293257" cy="1184470"/>
          </a:xfrm>
        </p:spPr>
        <p:txBody>
          <a:bodyPr>
            <a:normAutofit fontScale="90000"/>
          </a:bodyPr>
          <a:lstStyle/>
          <a:p>
            <a:pPr algn="ctr"/>
            <a:r>
              <a:rPr lang="is-IS" dirty="0">
                <a:solidFill>
                  <a:schemeClr val="bg1"/>
                </a:solidFill>
              </a:rPr>
              <a:t>Skattbyrði elli- og örorkulífeyrisþega við gildistöku laganna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942391" y="1950098"/>
            <a:ext cx="8276221" cy="4044302"/>
          </a:xfrm>
        </p:spPr>
        <p:txBody>
          <a:bodyPr>
            <a:normAutofit/>
          </a:bodyPr>
          <a:lstStyle/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Persónuafsláttur var ákvarðaður 13.235 kr. við upptöku staðgreiðslu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Staðgreiðsluhlutfall 35,2%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Skattleysismörk voru því 37.591 kr. á mánuði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Elli- og örorkulífeyrir 8.649 kr, tekjutrygging 15.450 og var því grunnlífeyrir 24.099 kr. og að viðbættri heimilisuppbót að fjárhæð 5.816 kr. samtal 29.915 kr. á mánuði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Skattleysismörk því ríflega 27% hærri en grunnlífeyrir með heimilisuppbót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Árið 2013 voru sömu tekjur 153.333 kr. staðgreiðsla 16.147 kr.  þ.e. 10,5% teknanna</a:t>
            </a:r>
          </a:p>
        </p:txBody>
      </p:sp>
    </p:spTree>
    <p:extLst>
      <p:ext uri="{BB962C8B-B14F-4D97-AF65-F5344CB8AC3E}">
        <p14:creationId xmlns:p14="http://schemas.microsoft.com/office/powerpoint/2010/main" val="2941714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015" y="1456267"/>
            <a:ext cx="5599763" cy="389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878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6793" y="588346"/>
            <a:ext cx="8005632" cy="737115"/>
          </a:xfrm>
        </p:spPr>
        <p:txBody>
          <a:bodyPr>
            <a:normAutofit fontScale="90000"/>
          </a:bodyPr>
          <a:lstStyle/>
          <a:p>
            <a:pPr algn="ctr"/>
            <a:r>
              <a:rPr lang="is-IS" dirty="0">
                <a:solidFill>
                  <a:schemeClr val="bg1"/>
                </a:solidFill>
              </a:rPr>
              <a:t>Hvenær fór að halla undan fæti?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6793" y="2432807"/>
            <a:ext cx="8005632" cy="3561593"/>
          </a:xfrm>
        </p:spPr>
        <p:txBody>
          <a:bodyPr/>
          <a:lstStyle/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sz="2000" dirty="0">
                <a:solidFill>
                  <a:schemeClr val="bg1"/>
                </a:solidFill>
              </a:rPr>
              <a:t>Tekin var ákvörðun um að aftengja persónuafslátt við lánskjaravísitölu 1995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sz="2000" dirty="0">
                <a:solidFill>
                  <a:schemeClr val="bg1"/>
                </a:solidFill>
              </a:rPr>
              <a:t>Iðgjöld í lífeyrissjóði urðu skattfrjáls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sz="2000" dirty="0">
                <a:solidFill>
                  <a:schemeClr val="bg1"/>
                </a:solidFill>
              </a:rPr>
              <a:t>Persónuafslætti handstýrt af ríkisvaldinu til ársins 2009 þegar hann var tengdur neysluverðsvísitölu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sz="2000" dirty="0">
                <a:solidFill>
                  <a:schemeClr val="bg1"/>
                </a:solidFill>
              </a:rPr>
              <a:t>Aftengdur aftur 2010</a:t>
            </a:r>
          </a:p>
          <a:p>
            <a:pPr>
              <a:buClrTx/>
            </a:pPr>
            <a:endParaRPr lang="is-IS" sz="2000" dirty="0">
              <a:solidFill>
                <a:schemeClr val="bg1"/>
              </a:solidFill>
            </a:endParaRP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endParaRPr lang="is-IS" sz="2000" dirty="0">
              <a:solidFill>
                <a:schemeClr val="bg1"/>
              </a:solidFill>
            </a:endParaRP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endParaRPr lang="is-IS" dirty="0">
              <a:solidFill>
                <a:schemeClr val="bg1"/>
              </a:solidFill>
            </a:endParaRP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endParaRPr lang="is-I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943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220" y="479804"/>
            <a:ext cx="8534401" cy="996658"/>
          </a:xfrm>
        </p:spPr>
        <p:txBody>
          <a:bodyPr>
            <a:normAutofit fontScale="90000"/>
          </a:bodyPr>
          <a:lstStyle/>
          <a:p>
            <a:pPr algn="ctr"/>
            <a:r>
              <a:rPr lang="is-IS" dirty="0">
                <a:solidFill>
                  <a:schemeClr val="bg1"/>
                </a:solidFill>
              </a:rPr>
              <a:t>Á hverja hefur persónuafsláttur áhrif?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220" y="1853967"/>
            <a:ext cx="8534401" cy="2994870"/>
          </a:xfrm>
        </p:spPr>
        <p:txBody>
          <a:bodyPr/>
          <a:lstStyle/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Persónuafsláttur er föst upphæð og hefur mest áhrif á þá tekjuminnstu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Mikil rýrnun á raungildi hans frá upptöku staðgreiðslulaga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Í upphafi staðgreiðslu voru greidd 14,3% af meðallaunum verkafólks í staðgreiðslu en 17% af meðallaunum á almennum vinnumarkaði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2013 var hins vegar einungis 1% munur á hlutfalli launa hjá þessum hópum sem fór í staðgreiðslu skatta</a:t>
            </a:r>
          </a:p>
        </p:txBody>
      </p:sp>
    </p:spTree>
    <p:extLst>
      <p:ext uri="{BB962C8B-B14F-4D97-AF65-F5344CB8AC3E}">
        <p14:creationId xmlns:p14="http://schemas.microsoft.com/office/powerpoint/2010/main" val="2499168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8945" y="630805"/>
            <a:ext cx="8534401" cy="820490"/>
          </a:xfrm>
        </p:spPr>
        <p:txBody>
          <a:bodyPr/>
          <a:lstStyle/>
          <a:p>
            <a:r>
              <a:rPr lang="is-IS" dirty="0">
                <a:solidFill>
                  <a:schemeClr val="bg1"/>
                </a:solidFill>
              </a:rPr>
              <a:t>Útsvarsgreiðslur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8945" y="1879134"/>
            <a:ext cx="8534400" cy="3338818"/>
          </a:xfrm>
        </p:spPr>
        <p:txBody>
          <a:bodyPr/>
          <a:lstStyle/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Lífeyrir hefur ekki hækkað til jafns við lágmarkstekjur frá árinu 1995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Elli- og örorkulífeyrisþegar voru undanþegnir greiðslu útsvars í eldra skattkerfi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Greiðsluþáttaka þeirra í útsvari fór hins vegar hæst í um100% árið 2007 og 2009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Rýrnun á raungildi persónuafsláttar leiddi til þess að á árinu 2000 voru lífeyrisþegar byrjaðir að taka þátt í greiðslu útsvars.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endParaRPr lang="is-I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285" t="15069" r="-513" b="-314"/>
          <a:stretch/>
        </p:blipFill>
        <p:spPr>
          <a:xfrm>
            <a:off x="3178743" y="4396744"/>
            <a:ext cx="4673352" cy="215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863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167" y="479803"/>
            <a:ext cx="8534401" cy="1458054"/>
          </a:xfrm>
        </p:spPr>
        <p:txBody>
          <a:bodyPr>
            <a:normAutofit fontScale="90000"/>
          </a:bodyPr>
          <a:lstStyle/>
          <a:p>
            <a:pPr algn="ctr"/>
            <a:r>
              <a:rPr lang="is-IS" dirty="0">
                <a:solidFill>
                  <a:schemeClr val="bg1"/>
                </a:solidFill>
              </a:rPr>
              <a:t>Hefði það einhverju breytt ef persónuafslátturinn hefði verið vísitölutryggður?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2167" y="2424418"/>
            <a:ext cx="8534400" cy="2843868"/>
          </a:xfrm>
        </p:spPr>
        <p:txBody>
          <a:bodyPr/>
          <a:lstStyle/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Ef persónuafsláttur hefði hækkað í samræmi við neysluverðsvísitölu frá 1995 þá hefði hann verið 57.990 kr. á mánuði á árinu 2013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Skattleysismörk hefðu þá verið um 155.000 kr. og elli- og örorkulífeyrisþegar hefðu þá ekki greitt um 10,5% af tekjum sínum í skatta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is-IS" dirty="0">
                <a:solidFill>
                  <a:schemeClr val="bg1"/>
                </a:solidFill>
              </a:rPr>
              <a:t>Hefði hann hins vegar verið tengdur launavísitölu þá hefðu skattleysismörk verið um 220.000 á mánuði eða um 30% hærri en grunnlífeyrir með heimilisuppbót</a:t>
            </a:r>
          </a:p>
        </p:txBody>
      </p:sp>
    </p:spTree>
    <p:extLst>
      <p:ext uri="{BB962C8B-B14F-4D97-AF65-F5344CB8AC3E}">
        <p14:creationId xmlns:p14="http://schemas.microsoft.com/office/powerpoint/2010/main" val="32730340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157</TotalTime>
  <Words>478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Wingdings</vt:lpstr>
      <vt:lpstr>Wingdings 3</vt:lpstr>
      <vt:lpstr>Slice</vt:lpstr>
      <vt:lpstr>Persónuafsláttur þróun frá upptöku staðgreiðslu 1988 </vt:lpstr>
      <vt:lpstr>Staðgreiðsla skatta</vt:lpstr>
      <vt:lpstr>Hvaða rök lágu á bak við ákvörðun persónuafsláttar 1. janúar 1988</vt:lpstr>
      <vt:lpstr>Skattbyrði elli- og örorkulífeyrisþega við gildistöku laganna</vt:lpstr>
      <vt:lpstr>PowerPoint Presentation</vt:lpstr>
      <vt:lpstr>Hvenær fór að halla undan fæti?</vt:lpstr>
      <vt:lpstr>Á hverja hefur persónuafsláttur áhrif?</vt:lpstr>
      <vt:lpstr>Útsvarsgreiðslur</vt:lpstr>
      <vt:lpstr>Hefði það einhverju breytt ef persónuafslátturinn hefði verið vísitölutryggður?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Persónuafsláttur</dc:title>
  <dc:creator>Helga Jónsdóttir</dc:creator>
  <cp:lastModifiedBy>Helga Jónsdóttir</cp:lastModifiedBy>
  <cp:revision>15</cp:revision>
  <dcterms:created xsi:type="dcterms:W3CDTF">2017-03-11T12:16:27Z</dcterms:created>
  <dcterms:modified xsi:type="dcterms:W3CDTF">2017-03-13T17:22:50Z</dcterms:modified>
</cp:coreProperties>
</file>