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305" r:id="rId2"/>
    <p:sldId id="284" r:id="rId3"/>
    <p:sldId id="306" r:id="rId4"/>
    <p:sldId id="295" r:id="rId5"/>
    <p:sldId id="307" r:id="rId6"/>
    <p:sldId id="297" r:id="rId7"/>
    <p:sldId id="296" r:id="rId8"/>
    <p:sldId id="299" r:id="rId9"/>
    <p:sldId id="301" r:id="rId10"/>
    <p:sldId id="300" r:id="rId11"/>
    <p:sldId id="302" r:id="rId12"/>
    <p:sldId id="303" r:id="rId13"/>
    <p:sldId id="304" r:id="rId14"/>
    <p:sldId id="276" r:id="rId15"/>
    <p:sldId id="277" r:id="rId16"/>
    <p:sldId id="278" r:id="rId17"/>
    <p:sldId id="281" r:id="rId18"/>
    <p:sldId id="280" r:id="rId19"/>
    <p:sldId id="308" r:id="rId20"/>
    <p:sldId id="279" r:id="rId21"/>
    <p:sldId id="282" r:id="rId22"/>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sorterViewPr>
    <p:cViewPr>
      <p:scale>
        <a:sx n="100" d="100"/>
        <a:sy n="100" d="100"/>
      </p:scale>
      <p:origin x="0" y="1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is-IS" sz="2400"/>
              <a:t>Hlutfall</a:t>
            </a:r>
            <a:r>
              <a:rPr lang="is-IS" sz="2400" baseline="0"/>
              <a:t> (%) öryrkja og langveikra á leigumarkaði árin 2004-2015 </a:t>
            </a:r>
            <a:endParaRPr lang="is-IS" sz="2400"/>
          </a:p>
        </c:rich>
      </c:tx>
      <c:overlay val="0"/>
    </c:title>
    <c:autoTitleDeleted val="0"/>
    <c:plotArea>
      <c:layout/>
      <c:lineChart>
        <c:grouping val="standard"/>
        <c:varyColors val="0"/>
        <c:ser>
          <c:idx val="0"/>
          <c:order val="0"/>
          <c:marker>
            <c:symbol val="none"/>
          </c:marker>
          <c:dLbls>
            <c:dLbl>
              <c:idx val="0"/>
              <c:layout>
                <c:manualLayout>
                  <c:x val="0"/>
                  <c:y val="-3.21931589537223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D67-4D71-8ACD-F9C45813A6BC}"/>
                </c:ext>
              </c:extLst>
            </c:dLbl>
            <c:dLbl>
              <c:idx val="1"/>
              <c:layout>
                <c:manualLayout>
                  <c:x val="0"/>
                  <c:y val="-1.60965794768612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D67-4D71-8ACD-F9C45813A6BC}"/>
                </c:ext>
              </c:extLst>
            </c:dLbl>
            <c:dLbl>
              <c:idx val="2"/>
              <c:layout>
                <c:manualLayout>
                  <c:x val="-2.1030490734081698E-3"/>
                  <c:y val="-3.21931589537223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D67-4D71-8ACD-F9C45813A6BC}"/>
                </c:ext>
              </c:extLst>
            </c:dLbl>
            <c:dLbl>
              <c:idx val="3"/>
              <c:layout>
                <c:manualLayout>
                  <c:x val="0"/>
                  <c:y val="-3.48759221998658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D67-4D71-8ACD-F9C45813A6BC}"/>
                </c:ext>
              </c:extLst>
            </c:dLbl>
            <c:dLbl>
              <c:idx val="6"/>
              <c:layout>
                <c:manualLayout>
                  <c:x val="7.7110908566503675E-17"/>
                  <c:y val="-3.21931589537223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D67-4D71-8ACD-F9C45813A6BC}"/>
                </c:ext>
              </c:extLst>
            </c:dLbl>
            <c:dLbl>
              <c:idx val="7"/>
              <c:layout>
                <c:manualLayout>
                  <c:x val="0"/>
                  <c:y val="2.41448692152917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D67-4D71-8ACD-F9C45813A6BC}"/>
                </c:ext>
              </c:extLst>
            </c:dLbl>
            <c:dLbl>
              <c:idx val="8"/>
              <c:layout>
                <c:manualLayout>
                  <c:x val="0"/>
                  <c:y val="-2.41448692152917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D67-4D71-8ACD-F9C45813A6BC}"/>
                </c:ext>
              </c:extLst>
            </c:dLbl>
            <c:dLbl>
              <c:idx val="9"/>
              <c:layout>
                <c:manualLayout>
                  <c:x val="0"/>
                  <c:y val="3.21931589537223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D67-4D71-8ACD-F9C45813A6BC}"/>
                </c:ext>
              </c:extLst>
            </c:dLbl>
            <c:dLbl>
              <c:idx val="10"/>
              <c:layout>
                <c:manualLayout>
                  <c:x val="0"/>
                  <c:y val="-1.8779342723004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D67-4D71-8ACD-F9C45813A6BC}"/>
                </c:ext>
              </c:extLst>
            </c:dLbl>
            <c:spPr>
              <a:noFill/>
              <a:ln>
                <a:noFill/>
              </a:ln>
              <a:effectLst/>
            </c:spPr>
            <c:txPr>
              <a:bodyPr/>
              <a:lstStyle/>
              <a:p>
                <a:pPr>
                  <a:defRPr sz="1600" b="1"/>
                </a:pPr>
                <a:endParaRPr lang="is-I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Línurit!$B$3:$B$13</c:f>
              <c:strCache>
                <c:ptCount val="11"/>
                <c:pt idx="0">
                  <c:v>2004-5</c:v>
                </c:pt>
                <c:pt idx="1">
                  <c:v>2005-6</c:v>
                </c:pt>
                <c:pt idx="2">
                  <c:v>2006-7</c:v>
                </c:pt>
                <c:pt idx="3">
                  <c:v>2007-8</c:v>
                </c:pt>
                <c:pt idx="4">
                  <c:v>2008-9</c:v>
                </c:pt>
                <c:pt idx="5">
                  <c:v>2009-10</c:v>
                </c:pt>
                <c:pt idx="6">
                  <c:v>2010-11</c:v>
                </c:pt>
                <c:pt idx="7">
                  <c:v>2011-12</c:v>
                </c:pt>
                <c:pt idx="8">
                  <c:v>2012-13</c:v>
                </c:pt>
                <c:pt idx="9">
                  <c:v>2013-14</c:v>
                </c:pt>
                <c:pt idx="10">
                  <c:v>2014-15</c:v>
                </c:pt>
              </c:strCache>
            </c:strRef>
          </c:cat>
          <c:val>
            <c:numRef>
              <c:f>Línurit!$C$3:$C$13</c:f>
              <c:numCache>
                <c:formatCode>General</c:formatCode>
                <c:ptCount val="11"/>
                <c:pt idx="0">
                  <c:v>25.8</c:v>
                </c:pt>
                <c:pt idx="1">
                  <c:v>24.6</c:v>
                </c:pt>
                <c:pt idx="2" formatCode="0.0">
                  <c:v>23</c:v>
                </c:pt>
                <c:pt idx="3">
                  <c:v>23.3</c:v>
                </c:pt>
                <c:pt idx="4">
                  <c:v>23.6</c:v>
                </c:pt>
                <c:pt idx="5">
                  <c:v>28.8</c:v>
                </c:pt>
                <c:pt idx="6">
                  <c:v>33.6</c:v>
                </c:pt>
                <c:pt idx="7">
                  <c:v>33.6</c:v>
                </c:pt>
                <c:pt idx="8">
                  <c:v>35.6</c:v>
                </c:pt>
                <c:pt idx="9">
                  <c:v>34.1</c:v>
                </c:pt>
                <c:pt idx="10">
                  <c:v>36.9</c:v>
                </c:pt>
              </c:numCache>
            </c:numRef>
          </c:val>
          <c:smooth val="0"/>
          <c:extLst>
            <c:ext xmlns:c16="http://schemas.microsoft.com/office/drawing/2014/chart" uri="{C3380CC4-5D6E-409C-BE32-E72D297353CC}">
              <c16:uniqueId val="{00000009-8D67-4D71-8ACD-F9C45813A6BC}"/>
            </c:ext>
          </c:extLst>
        </c:ser>
        <c:dLbls>
          <c:showLegendKey val="0"/>
          <c:showVal val="0"/>
          <c:showCatName val="0"/>
          <c:showSerName val="0"/>
          <c:showPercent val="0"/>
          <c:showBubbleSize val="0"/>
        </c:dLbls>
        <c:smooth val="0"/>
        <c:axId val="169678336"/>
        <c:axId val="129312448"/>
      </c:lineChart>
      <c:catAx>
        <c:axId val="169678336"/>
        <c:scaling>
          <c:orientation val="minMax"/>
        </c:scaling>
        <c:delete val="0"/>
        <c:axPos val="b"/>
        <c:numFmt formatCode="General" sourceLinked="0"/>
        <c:majorTickMark val="out"/>
        <c:minorTickMark val="none"/>
        <c:tickLblPos val="nextTo"/>
        <c:txPr>
          <a:bodyPr/>
          <a:lstStyle/>
          <a:p>
            <a:pPr>
              <a:defRPr sz="1200"/>
            </a:pPr>
            <a:endParaRPr lang="is-IS"/>
          </a:p>
        </c:txPr>
        <c:crossAx val="129312448"/>
        <c:crosses val="autoZero"/>
        <c:auto val="1"/>
        <c:lblAlgn val="ctr"/>
        <c:lblOffset val="100"/>
        <c:noMultiLvlLbl val="0"/>
      </c:catAx>
      <c:valAx>
        <c:axId val="129312448"/>
        <c:scaling>
          <c:orientation val="minMax"/>
        </c:scaling>
        <c:delete val="0"/>
        <c:axPos val="l"/>
        <c:majorGridlines>
          <c:spPr>
            <a:ln>
              <a:noFill/>
            </a:ln>
          </c:spPr>
        </c:majorGridlines>
        <c:title>
          <c:tx>
            <c:rich>
              <a:bodyPr rot="0" vert="wordArtVert"/>
              <a:lstStyle/>
              <a:p>
                <a:pPr>
                  <a:defRPr sz="1600" b="1">
                    <a:solidFill>
                      <a:schemeClr val="tx2"/>
                    </a:solidFill>
                  </a:defRPr>
                </a:pPr>
                <a:r>
                  <a:rPr lang="is-IS" sz="1600" b="1">
                    <a:solidFill>
                      <a:schemeClr val="tx2"/>
                    </a:solidFill>
                  </a:rPr>
                  <a:t>%</a:t>
                </a:r>
              </a:p>
            </c:rich>
          </c:tx>
          <c:layout>
            <c:manualLayout>
              <c:xMode val="edge"/>
              <c:yMode val="edge"/>
              <c:x val="6.0428840627336396E-2"/>
              <c:y val="9.8143746791798631E-2"/>
            </c:manualLayout>
          </c:layout>
          <c:overlay val="0"/>
        </c:title>
        <c:numFmt formatCode="General" sourceLinked="1"/>
        <c:majorTickMark val="out"/>
        <c:minorTickMark val="none"/>
        <c:tickLblPos val="nextTo"/>
        <c:txPr>
          <a:bodyPr/>
          <a:lstStyle/>
          <a:p>
            <a:pPr>
              <a:defRPr sz="1200"/>
            </a:pPr>
            <a:endParaRPr lang="is-IS"/>
          </a:p>
        </c:txPr>
        <c:crossAx val="169678336"/>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85B89A-44BB-42F0-A73D-937123E8C84F}" type="datetimeFigureOut">
              <a:rPr lang="is-IS" smtClean="0"/>
              <a:t>18.5.2017</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7A28DB-AD6D-4B41-8022-EFA5AD48E4CA}" type="slidenum">
              <a:rPr lang="is-IS" smtClean="0"/>
              <a:t>‹#›</a:t>
            </a:fld>
            <a:endParaRPr lang="is-IS"/>
          </a:p>
        </p:txBody>
      </p:sp>
    </p:spTree>
    <p:extLst>
      <p:ext uri="{BB962C8B-B14F-4D97-AF65-F5344CB8AC3E}">
        <p14:creationId xmlns:p14="http://schemas.microsoft.com/office/powerpoint/2010/main" val="2407561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7C7A28DB-AD6D-4B41-8022-EFA5AD48E4CA}" type="slidenum">
              <a:rPr lang="is-IS" smtClean="0"/>
              <a:t>2</a:t>
            </a:fld>
            <a:endParaRPr lang="is-IS"/>
          </a:p>
        </p:txBody>
      </p:sp>
    </p:spTree>
    <p:extLst>
      <p:ext uri="{BB962C8B-B14F-4D97-AF65-F5344CB8AC3E}">
        <p14:creationId xmlns:p14="http://schemas.microsoft.com/office/powerpoint/2010/main" val="1536166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7C7A28DB-AD6D-4B41-8022-EFA5AD48E4CA}" type="slidenum">
              <a:rPr lang="is-IS" smtClean="0"/>
              <a:t>7</a:t>
            </a:fld>
            <a:endParaRPr lang="is-IS"/>
          </a:p>
        </p:txBody>
      </p:sp>
    </p:spTree>
    <p:extLst>
      <p:ext uri="{BB962C8B-B14F-4D97-AF65-F5344CB8AC3E}">
        <p14:creationId xmlns:p14="http://schemas.microsoft.com/office/powerpoint/2010/main" val="296967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Óbreytt</a:t>
            </a:r>
            <a:r>
              <a:rPr lang="en-US" dirty="0"/>
              <a:t> </a:t>
            </a:r>
            <a:r>
              <a:rPr lang="en-US" dirty="0" err="1"/>
              <a:t>tekjuskerðing</a:t>
            </a:r>
            <a:r>
              <a:rPr lang="en-US" baseline="0" dirty="0"/>
              <a:t> í dag. </a:t>
            </a:r>
            <a:endParaRPr lang="en-US" dirty="0"/>
          </a:p>
        </p:txBody>
      </p:sp>
      <p:sp>
        <p:nvSpPr>
          <p:cNvPr id="4" name="Slide Number Placeholder 3"/>
          <p:cNvSpPr>
            <a:spLocks noGrp="1"/>
          </p:cNvSpPr>
          <p:nvPr>
            <p:ph type="sldNum" sz="quarter" idx="10"/>
          </p:nvPr>
        </p:nvSpPr>
        <p:spPr/>
        <p:txBody>
          <a:bodyPr/>
          <a:lstStyle/>
          <a:p>
            <a:fld id="{5949A3AF-A2D1-8943-8B45-49C06E3910ED}"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025072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49A3AF-A2D1-8943-8B45-49C06E3910ED}"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025072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7C7A28DB-AD6D-4B41-8022-EFA5AD48E4CA}" type="slidenum">
              <a:rPr lang="is-IS" smtClean="0"/>
              <a:t>19</a:t>
            </a:fld>
            <a:endParaRPr lang="is-IS"/>
          </a:p>
        </p:txBody>
      </p:sp>
    </p:spTree>
    <p:extLst>
      <p:ext uri="{BB962C8B-B14F-4D97-AF65-F5344CB8AC3E}">
        <p14:creationId xmlns:p14="http://schemas.microsoft.com/office/powerpoint/2010/main" val="1087696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s-IS"/>
          </a:p>
        </p:txBody>
      </p:sp>
      <p:sp>
        <p:nvSpPr>
          <p:cNvPr id="4" name="Date Placeholder 3"/>
          <p:cNvSpPr>
            <a:spLocks noGrp="1"/>
          </p:cNvSpPr>
          <p:nvPr>
            <p:ph type="dt" sz="half" idx="10"/>
          </p:nvPr>
        </p:nvSpPr>
        <p:spPr/>
        <p:txBody>
          <a:bodyPr/>
          <a:lstStyle/>
          <a:p>
            <a:fld id="{E183C7C1-2291-4708-A79F-2FBBB67D41D9}" type="datetime1">
              <a:rPr lang="is-IS" smtClean="0">
                <a:solidFill>
                  <a:prstClr val="black">
                    <a:tint val="75000"/>
                  </a:prstClr>
                </a:solidFill>
              </a:rPr>
              <a:pPr/>
              <a:t>18.5.2017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a:solidFill>
                  <a:prstClr val="black">
                    <a:tint val="75000"/>
                  </a:prstClr>
                </a:solidFill>
              </a:rPr>
              <a:t>Alma Ýr Ingólfsdóttir</a:t>
            </a: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1960967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a:spLocks noGrp="1"/>
          </p:cNvSpPr>
          <p:nvPr>
            <p:ph type="dt" sz="half" idx="10"/>
          </p:nvPr>
        </p:nvSpPr>
        <p:spPr/>
        <p:txBody>
          <a:bodyPr/>
          <a:lstStyle/>
          <a:p>
            <a:fld id="{848B1154-F004-4282-AAA9-15199AB3ECEF}" type="datetime1">
              <a:rPr lang="is-IS" smtClean="0">
                <a:solidFill>
                  <a:prstClr val="black">
                    <a:tint val="75000"/>
                  </a:prstClr>
                </a:solidFill>
              </a:rPr>
              <a:pPr/>
              <a:t>18.5.2017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a:solidFill>
                  <a:prstClr val="black">
                    <a:tint val="75000"/>
                  </a:prstClr>
                </a:solidFill>
              </a:rPr>
              <a:t>Alma Ýr Ingólfsdóttir</a:t>
            </a: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6660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p:cNvSpPr>
            <a:spLocks noGrp="1"/>
          </p:cNvSpPr>
          <p:nvPr>
            <p:ph type="dt" sz="half" idx="10"/>
          </p:nvPr>
        </p:nvSpPr>
        <p:spPr/>
        <p:txBody>
          <a:bodyPr/>
          <a:lstStyle/>
          <a:p>
            <a:fld id="{FC186AC9-C37F-4DBC-AC65-08FA4109BD55}" type="datetime1">
              <a:rPr lang="is-IS" smtClean="0">
                <a:solidFill>
                  <a:prstClr val="black">
                    <a:tint val="75000"/>
                  </a:prstClr>
                </a:solidFill>
              </a:rPr>
              <a:pPr/>
              <a:t>18.5.2017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a:solidFill>
                  <a:prstClr val="black">
                    <a:tint val="75000"/>
                  </a:prstClr>
                </a:solidFill>
              </a:rPr>
              <a:t>Alma Ýr Ingólfsdóttir</a:t>
            </a: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230894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s-IS" dirty="0"/>
          </a:p>
        </p:txBody>
      </p:sp>
      <p:sp>
        <p:nvSpPr>
          <p:cNvPr id="3" name="Content Placeholder 2"/>
          <p:cNvSpPr>
            <a:spLocks noGrp="1"/>
          </p:cNvSpPr>
          <p:nvPr>
            <p:ph idx="1"/>
          </p:nvPr>
        </p:nvSpPr>
        <p:spPr>
          <a:xfrm>
            <a:off x="457200" y="1600201"/>
            <a:ext cx="8229600" cy="42050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s-IS" dirty="0"/>
          </a:p>
        </p:txBody>
      </p:sp>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18.5.2017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a:solidFill>
                  <a:prstClr val="black">
                    <a:tint val="75000"/>
                  </a:prstClr>
                </a:solidFill>
              </a:rPr>
              <a:t>Alma Ýr Ingólfsdóttir</a:t>
            </a:r>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339897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is-I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C809A4-2907-428A-9A14-FF498B3DF424}" type="datetime1">
              <a:rPr lang="is-IS" smtClean="0">
                <a:solidFill>
                  <a:prstClr val="black">
                    <a:tint val="75000"/>
                  </a:prstClr>
                </a:solidFill>
              </a:rPr>
              <a:pPr/>
              <a:t>18.5.2017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a:solidFill>
                  <a:prstClr val="black">
                    <a:tint val="75000"/>
                  </a:prstClr>
                </a:solidFill>
              </a:rPr>
              <a:t>Alma Ýr Ingólfsdóttir</a:t>
            </a: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2940970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s-IS"/>
          </a:p>
        </p:txBody>
      </p:sp>
      <p:sp>
        <p:nvSpPr>
          <p:cNvPr id="3" name="Content Placeholder 2"/>
          <p:cNvSpPr>
            <a:spLocks noGrp="1"/>
          </p:cNvSpPr>
          <p:nvPr>
            <p:ph sz="half" idx="1"/>
          </p:nvPr>
        </p:nvSpPr>
        <p:spPr>
          <a:xfrm>
            <a:off x="457200" y="1600201"/>
            <a:ext cx="4038600" cy="42770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Content Placeholder 3"/>
          <p:cNvSpPr>
            <a:spLocks noGrp="1"/>
          </p:cNvSpPr>
          <p:nvPr>
            <p:ph sz="half" idx="2"/>
          </p:nvPr>
        </p:nvSpPr>
        <p:spPr>
          <a:xfrm>
            <a:off x="4648200" y="1600201"/>
            <a:ext cx="4038600" cy="42770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Date Placeholder 4"/>
          <p:cNvSpPr>
            <a:spLocks noGrp="1"/>
          </p:cNvSpPr>
          <p:nvPr>
            <p:ph type="dt" sz="half" idx="10"/>
          </p:nvPr>
        </p:nvSpPr>
        <p:spPr/>
        <p:txBody>
          <a:bodyPr/>
          <a:lstStyle/>
          <a:p>
            <a:fld id="{2827A350-27B7-4597-8331-74FF63583EA8}" type="datetime1">
              <a:rPr lang="is-IS" smtClean="0">
                <a:solidFill>
                  <a:prstClr val="black">
                    <a:tint val="75000"/>
                  </a:prstClr>
                </a:solidFill>
              </a:rPr>
              <a:pPr/>
              <a:t>18.5.2017</a:t>
            </a:fld>
            <a:endParaRPr lang="is-IS">
              <a:solidFill>
                <a:prstClr val="black">
                  <a:tint val="75000"/>
                </a:prstClr>
              </a:solidFill>
            </a:endParaRPr>
          </a:p>
        </p:txBody>
      </p:sp>
      <p:sp>
        <p:nvSpPr>
          <p:cNvPr id="6" name="Footer Placeholder 5"/>
          <p:cNvSpPr>
            <a:spLocks noGrp="1"/>
          </p:cNvSpPr>
          <p:nvPr>
            <p:ph type="ftr" sz="quarter" idx="11"/>
          </p:nvPr>
        </p:nvSpPr>
        <p:spPr/>
        <p:txBody>
          <a:bodyPr/>
          <a:lstStyle/>
          <a:p>
            <a:r>
              <a:rPr lang="is-IS">
                <a:solidFill>
                  <a:prstClr val="black">
                    <a:tint val="75000"/>
                  </a:prstClr>
                </a:solidFill>
              </a:rPr>
              <a:t>Alma Ýr Ingólfsdóttir</a:t>
            </a:r>
          </a:p>
        </p:txBody>
      </p:sp>
      <p:sp>
        <p:nvSpPr>
          <p:cNvPr id="7" name="Slide Number Placeholder 6"/>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109150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7023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7023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7" name="Date Placeholder 6"/>
          <p:cNvSpPr>
            <a:spLocks noGrp="1"/>
          </p:cNvSpPr>
          <p:nvPr>
            <p:ph type="dt" sz="half" idx="10"/>
          </p:nvPr>
        </p:nvSpPr>
        <p:spPr/>
        <p:txBody>
          <a:bodyPr/>
          <a:lstStyle/>
          <a:p>
            <a:fld id="{CC802E8C-10E8-48A8-9B7A-F938039A2FC8}" type="datetime1">
              <a:rPr lang="is-IS" smtClean="0">
                <a:solidFill>
                  <a:prstClr val="black">
                    <a:tint val="75000"/>
                  </a:prstClr>
                </a:solidFill>
              </a:rPr>
              <a:pPr/>
              <a:t>18.5.2017</a:t>
            </a:fld>
            <a:endParaRPr lang="is-IS">
              <a:solidFill>
                <a:prstClr val="black">
                  <a:tint val="75000"/>
                </a:prstClr>
              </a:solidFill>
            </a:endParaRPr>
          </a:p>
        </p:txBody>
      </p:sp>
      <p:sp>
        <p:nvSpPr>
          <p:cNvPr id="8" name="Footer Placeholder 7"/>
          <p:cNvSpPr>
            <a:spLocks noGrp="1"/>
          </p:cNvSpPr>
          <p:nvPr>
            <p:ph type="ftr" sz="quarter" idx="11"/>
          </p:nvPr>
        </p:nvSpPr>
        <p:spPr/>
        <p:txBody>
          <a:bodyPr/>
          <a:lstStyle/>
          <a:p>
            <a:r>
              <a:rPr lang="is-IS">
                <a:solidFill>
                  <a:prstClr val="black">
                    <a:tint val="75000"/>
                  </a:prstClr>
                </a:solidFill>
              </a:rPr>
              <a:t>Alma Ýr Ingólfsdóttir</a:t>
            </a:r>
          </a:p>
        </p:txBody>
      </p:sp>
      <p:sp>
        <p:nvSpPr>
          <p:cNvPr id="9" name="Slide Number Placeholder 8"/>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186984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s-IS"/>
          </a:p>
        </p:txBody>
      </p:sp>
      <p:sp>
        <p:nvSpPr>
          <p:cNvPr id="3" name="Date Placeholder 2"/>
          <p:cNvSpPr>
            <a:spLocks noGrp="1"/>
          </p:cNvSpPr>
          <p:nvPr>
            <p:ph type="dt" sz="half" idx="10"/>
          </p:nvPr>
        </p:nvSpPr>
        <p:spPr/>
        <p:txBody>
          <a:bodyPr/>
          <a:lstStyle/>
          <a:p>
            <a:fld id="{EFC5FF39-16BF-4E49-A687-55699DB8943C}" type="datetime1">
              <a:rPr lang="is-IS" smtClean="0">
                <a:solidFill>
                  <a:prstClr val="black">
                    <a:tint val="75000"/>
                  </a:prstClr>
                </a:solidFill>
              </a:rPr>
              <a:pPr/>
              <a:t>18.5.2017</a:t>
            </a:fld>
            <a:endParaRPr lang="is-IS">
              <a:solidFill>
                <a:prstClr val="black">
                  <a:tint val="75000"/>
                </a:prstClr>
              </a:solidFill>
            </a:endParaRPr>
          </a:p>
        </p:txBody>
      </p:sp>
      <p:sp>
        <p:nvSpPr>
          <p:cNvPr id="4" name="Footer Placeholder 3"/>
          <p:cNvSpPr>
            <a:spLocks noGrp="1"/>
          </p:cNvSpPr>
          <p:nvPr>
            <p:ph type="ftr" sz="quarter" idx="11"/>
          </p:nvPr>
        </p:nvSpPr>
        <p:spPr/>
        <p:txBody>
          <a:bodyPr/>
          <a:lstStyle/>
          <a:p>
            <a:r>
              <a:rPr lang="is-IS">
                <a:solidFill>
                  <a:prstClr val="black">
                    <a:tint val="75000"/>
                  </a:prstClr>
                </a:solidFill>
              </a:rPr>
              <a:t>Alma Ýr Ingólfsdóttir</a:t>
            </a:r>
          </a:p>
        </p:txBody>
      </p:sp>
      <p:sp>
        <p:nvSpPr>
          <p:cNvPr id="5" name="Slide Number Placeholder 4"/>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335213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45166-FF38-491B-B4B6-2A203C2350B0}" type="datetime1">
              <a:rPr lang="is-IS" smtClean="0">
                <a:solidFill>
                  <a:prstClr val="black">
                    <a:tint val="75000"/>
                  </a:prstClr>
                </a:solidFill>
              </a:rPr>
              <a:pPr/>
              <a:t>18.5.2017</a:t>
            </a:fld>
            <a:endParaRPr lang="is-IS">
              <a:solidFill>
                <a:prstClr val="black">
                  <a:tint val="75000"/>
                </a:prstClr>
              </a:solidFill>
            </a:endParaRPr>
          </a:p>
        </p:txBody>
      </p:sp>
      <p:sp>
        <p:nvSpPr>
          <p:cNvPr id="3" name="Footer Placeholder 2"/>
          <p:cNvSpPr>
            <a:spLocks noGrp="1"/>
          </p:cNvSpPr>
          <p:nvPr>
            <p:ph type="ftr" sz="quarter" idx="11"/>
          </p:nvPr>
        </p:nvSpPr>
        <p:spPr/>
        <p:txBody>
          <a:bodyPr/>
          <a:lstStyle/>
          <a:p>
            <a:r>
              <a:rPr lang="is-IS">
                <a:solidFill>
                  <a:prstClr val="black">
                    <a:tint val="75000"/>
                  </a:prstClr>
                </a:solidFill>
              </a:rPr>
              <a:t>Alma Ýr Ingólfsdóttir</a:t>
            </a:r>
          </a:p>
        </p:txBody>
      </p:sp>
      <p:sp>
        <p:nvSpPr>
          <p:cNvPr id="4" name="Slide Number Placeholder 3"/>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412847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s-IS"/>
          </a:p>
        </p:txBody>
      </p:sp>
      <p:sp>
        <p:nvSpPr>
          <p:cNvPr id="3" name="Content Placeholder 2"/>
          <p:cNvSpPr>
            <a:spLocks noGrp="1"/>
          </p:cNvSpPr>
          <p:nvPr>
            <p:ph idx="1"/>
          </p:nvPr>
        </p:nvSpPr>
        <p:spPr>
          <a:xfrm>
            <a:off x="3575050" y="273051"/>
            <a:ext cx="5111750" cy="5542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Text Placeholder 3"/>
          <p:cNvSpPr>
            <a:spLocks noGrp="1"/>
          </p:cNvSpPr>
          <p:nvPr>
            <p:ph type="body" sz="half" idx="2"/>
          </p:nvPr>
        </p:nvSpPr>
        <p:spPr>
          <a:xfrm>
            <a:off x="457200" y="1435101"/>
            <a:ext cx="3008313" cy="444217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A61C78-27FB-46DB-B506-50717A180315}" type="datetime1">
              <a:rPr lang="is-IS" smtClean="0">
                <a:solidFill>
                  <a:prstClr val="black">
                    <a:tint val="75000"/>
                  </a:prstClr>
                </a:solidFill>
              </a:rPr>
              <a:pPr/>
              <a:t>18.5.2017</a:t>
            </a:fld>
            <a:endParaRPr lang="is-IS">
              <a:solidFill>
                <a:prstClr val="black">
                  <a:tint val="75000"/>
                </a:prstClr>
              </a:solidFill>
            </a:endParaRPr>
          </a:p>
        </p:txBody>
      </p:sp>
      <p:sp>
        <p:nvSpPr>
          <p:cNvPr id="6" name="Footer Placeholder 5"/>
          <p:cNvSpPr>
            <a:spLocks noGrp="1"/>
          </p:cNvSpPr>
          <p:nvPr>
            <p:ph type="ftr" sz="quarter" idx="11"/>
          </p:nvPr>
        </p:nvSpPr>
        <p:spPr/>
        <p:txBody>
          <a:bodyPr/>
          <a:lstStyle/>
          <a:p>
            <a:r>
              <a:rPr lang="is-IS">
                <a:solidFill>
                  <a:prstClr val="black">
                    <a:tint val="75000"/>
                  </a:prstClr>
                </a:solidFill>
              </a:rPr>
              <a:t>Alma Ýr Ingólfsdóttir</a:t>
            </a:r>
          </a:p>
        </p:txBody>
      </p:sp>
      <p:sp>
        <p:nvSpPr>
          <p:cNvPr id="7" name="Slide Number Placeholder 6"/>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1524879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4379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5BC434-07C4-400D-A944-3965F0A41780}" type="datetime1">
              <a:rPr lang="is-IS" smtClean="0">
                <a:solidFill>
                  <a:prstClr val="black">
                    <a:tint val="75000"/>
                  </a:prstClr>
                </a:solidFill>
              </a:rPr>
              <a:pPr/>
              <a:t>18.5.2017</a:t>
            </a:fld>
            <a:endParaRPr lang="is-IS">
              <a:solidFill>
                <a:prstClr val="black">
                  <a:tint val="75000"/>
                </a:prstClr>
              </a:solidFill>
            </a:endParaRPr>
          </a:p>
        </p:txBody>
      </p:sp>
      <p:sp>
        <p:nvSpPr>
          <p:cNvPr id="6" name="Footer Placeholder 5"/>
          <p:cNvSpPr>
            <a:spLocks noGrp="1"/>
          </p:cNvSpPr>
          <p:nvPr>
            <p:ph type="ftr" sz="quarter" idx="11"/>
          </p:nvPr>
        </p:nvSpPr>
        <p:spPr/>
        <p:txBody>
          <a:bodyPr/>
          <a:lstStyle/>
          <a:p>
            <a:r>
              <a:rPr lang="is-IS">
                <a:solidFill>
                  <a:prstClr val="black">
                    <a:tint val="75000"/>
                  </a:prstClr>
                </a:solidFill>
              </a:rPr>
              <a:t>Alma Ýr Ingólfsdóttir</a:t>
            </a:r>
          </a:p>
        </p:txBody>
      </p:sp>
      <p:sp>
        <p:nvSpPr>
          <p:cNvPr id="7" name="Slide Number Placeholder 6"/>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227037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 y="0"/>
            <a:ext cx="1896094" cy="1412776"/>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is-IS" dirty="0"/>
          </a:p>
        </p:txBody>
      </p:sp>
      <p:sp>
        <p:nvSpPr>
          <p:cNvPr id="3" name="Text Placeholder 2"/>
          <p:cNvSpPr>
            <a:spLocks noGrp="1"/>
          </p:cNvSpPr>
          <p:nvPr>
            <p:ph type="body" idx="1"/>
          </p:nvPr>
        </p:nvSpPr>
        <p:spPr>
          <a:xfrm>
            <a:off x="457200" y="1600201"/>
            <a:ext cx="8229600" cy="420506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s-I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48F3F-C05D-4E8D-8B3E-C54E825D7BC8}" type="datetime1">
              <a:rPr lang="is-IS" smtClean="0">
                <a:solidFill>
                  <a:prstClr val="black">
                    <a:tint val="75000"/>
                  </a:prstClr>
                </a:solidFill>
              </a:rPr>
              <a:pPr/>
              <a:t>18.5.2017</a:t>
            </a:fld>
            <a:endParaRPr lang="is-I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s-IS">
                <a:solidFill>
                  <a:prstClr val="black">
                    <a:tint val="75000"/>
                  </a:prstClr>
                </a:solidFill>
              </a:rPr>
              <a:t>Alma Ýr Ingólfsdóttir</a:t>
            </a:r>
            <a:endParaRPr lang="is-I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pic>
        <p:nvPicPr>
          <p:cNvPr id="12" name="Picture 11"/>
          <p:cNvPicPr>
            <a:picLocks noChangeAspect="1"/>
          </p:cNvPicPr>
          <p:nvPr userDrawn="1"/>
        </p:nvPicPr>
        <p:blipFill rotWithShape="1">
          <a:blip r:embed="rId14">
            <a:extLst>
              <a:ext uri="{28A0092B-C50C-407E-A947-70E740481C1C}">
                <a14:useLocalDpi xmlns:a14="http://schemas.microsoft.com/office/drawing/2010/main" val="0"/>
              </a:ext>
            </a:extLst>
          </a:blip>
          <a:srcRect r="1004"/>
          <a:stretch/>
        </p:blipFill>
        <p:spPr>
          <a:xfrm>
            <a:off x="395536" y="5913089"/>
            <a:ext cx="8319210" cy="366600"/>
          </a:xfrm>
          <a:prstGeom prst="rect">
            <a:avLst/>
          </a:prstGeom>
        </p:spPr>
      </p:pic>
    </p:spTree>
    <p:extLst>
      <p:ext uri="{BB962C8B-B14F-4D97-AF65-F5344CB8AC3E}">
        <p14:creationId xmlns:p14="http://schemas.microsoft.com/office/powerpoint/2010/main" val="3909238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n-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628804"/>
            <a:ext cx="7772400" cy="1470025"/>
          </a:xfrm>
        </p:spPr>
        <p:txBody>
          <a:bodyPr>
            <a:normAutofit/>
          </a:bodyPr>
          <a:lstStyle/>
          <a:p>
            <a:r>
              <a:rPr lang="is-IS" dirty="0"/>
              <a:t>Húsnæðisstuðningur</a:t>
            </a:r>
          </a:p>
        </p:txBody>
      </p:sp>
      <p:sp>
        <p:nvSpPr>
          <p:cNvPr id="3" name="Subtitle 2"/>
          <p:cNvSpPr>
            <a:spLocks noGrp="1"/>
          </p:cNvSpPr>
          <p:nvPr>
            <p:ph type="subTitle" idx="1"/>
          </p:nvPr>
        </p:nvSpPr>
        <p:spPr>
          <a:xfrm>
            <a:off x="1331640" y="3068960"/>
            <a:ext cx="6400800" cy="2616696"/>
          </a:xfrm>
        </p:spPr>
        <p:txBody>
          <a:bodyPr>
            <a:normAutofit fontScale="62500" lnSpcReduction="20000"/>
          </a:bodyPr>
          <a:lstStyle/>
          <a:p>
            <a:r>
              <a:rPr lang="is-IS" sz="5400" dirty="0"/>
              <a:t>Kynning á Opnum fundi kjarahóps </a:t>
            </a:r>
          </a:p>
          <a:p>
            <a:r>
              <a:rPr lang="is-IS" sz="5400" dirty="0"/>
              <a:t>ÖBÍ 18.3.2017 </a:t>
            </a:r>
          </a:p>
          <a:p>
            <a:r>
              <a:rPr lang="is-IS" sz="5400" b="1" dirty="0"/>
              <a:t>Uppfært eftir reglugerðar-</a:t>
            </a:r>
          </a:p>
          <a:p>
            <a:r>
              <a:rPr lang="is-IS" sz="5400" b="1" dirty="0"/>
              <a:t>breytingu frá 5.4.2017</a:t>
            </a:r>
          </a:p>
          <a:p>
            <a:r>
              <a:rPr lang="is-IS" sz="5400" b="1" dirty="0"/>
              <a:t>(rgl. nr. 1200/2016)</a:t>
            </a:r>
          </a:p>
        </p:txBody>
      </p:sp>
    </p:spTree>
    <p:extLst>
      <p:ext uri="{BB962C8B-B14F-4D97-AF65-F5344CB8AC3E}">
        <p14:creationId xmlns:p14="http://schemas.microsoft.com/office/powerpoint/2010/main" val="3408983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a:t>Allar skattskyldar tekjur skerða húsnæðisstuðning</a:t>
            </a:r>
          </a:p>
        </p:txBody>
      </p:sp>
      <p:sp>
        <p:nvSpPr>
          <p:cNvPr id="3" name="Content Placeholder 2"/>
          <p:cNvSpPr>
            <a:spLocks noGrp="1"/>
          </p:cNvSpPr>
          <p:nvPr>
            <p:ph idx="1"/>
          </p:nvPr>
        </p:nvSpPr>
        <p:spPr/>
        <p:txBody>
          <a:bodyPr>
            <a:normAutofit fontScale="77500" lnSpcReduction="20000"/>
          </a:bodyPr>
          <a:lstStyle/>
          <a:p>
            <a:r>
              <a:rPr lang="is-IS" b="1" dirty="0"/>
              <a:t>Dæmi um greiðslur frá TR, sem skerða húsnæðis- stuðninginn (9% / um 50%): </a:t>
            </a:r>
          </a:p>
          <a:p>
            <a:r>
              <a:rPr lang="is-IS" dirty="0"/>
              <a:t>Greiðslur til að mæta kostnaði, svo sem uppbót á lífeyri vegna lyfjakaupa, kaupa á heyrnartæki, notkunar súrefnissíu o.fl. </a:t>
            </a:r>
          </a:p>
          <a:p>
            <a:r>
              <a:rPr lang="is-IS" dirty="0"/>
              <a:t>Uppbót vegna reksturs bifreiðar til hreyfihamlaðra </a:t>
            </a:r>
          </a:p>
          <a:p>
            <a:r>
              <a:rPr lang="is-IS" dirty="0"/>
              <a:t>Desember- og orlofsuppbót</a:t>
            </a:r>
          </a:p>
          <a:p>
            <a:r>
              <a:rPr lang="is-IS" dirty="0"/>
              <a:t>Mæðra-/feðralaun</a:t>
            </a:r>
          </a:p>
          <a:p>
            <a:r>
              <a:rPr lang="is-IS" dirty="0"/>
              <a:t>Maka- og umönnunarbætur</a:t>
            </a:r>
          </a:p>
          <a:p>
            <a:r>
              <a:rPr lang="is-IS" dirty="0"/>
              <a:t>Dánarbætur</a:t>
            </a:r>
          </a:p>
          <a:p>
            <a:r>
              <a:rPr lang="is-IS" dirty="0"/>
              <a:t>Styrkir t.d. frá stéttarfélögum, sem eru skattskyldir. </a:t>
            </a:r>
          </a:p>
          <a:p>
            <a:endParaRPr lang="is-IS" dirty="0"/>
          </a:p>
        </p:txBody>
      </p:sp>
    </p:spTree>
    <p:extLst>
      <p:ext uri="{BB962C8B-B14F-4D97-AF65-F5344CB8AC3E}">
        <p14:creationId xmlns:p14="http://schemas.microsoft.com/office/powerpoint/2010/main" val="550639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a:t>Dæmi II. Tveir lífeyrisþegar búa saman </a:t>
            </a:r>
          </a:p>
        </p:txBody>
      </p:sp>
      <p:sp>
        <p:nvSpPr>
          <p:cNvPr id="3" name="Content Placeholder 2"/>
          <p:cNvSpPr>
            <a:spLocks noGrp="1"/>
          </p:cNvSpPr>
          <p:nvPr>
            <p:ph idx="1"/>
          </p:nvPr>
        </p:nvSpPr>
        <p:spPr/>
        <p:txBody>
          <a:bodyPr>
            <a:normAutofit/>
          </a:bodyPr>
          <a:lstStyle/>
          <a:p>
            <a:pPr marL="0" lvl="0" indent="0">
              <a:buNone/>
            </a:pPr>
            <a:r>
              <a:rPr lang="is-IS" sz="2700" dirty="0">
                <a:solidFill>
                  <a:prstClr val="black"/>
                </a:solidFill>
              </a:rPr>
              <a:t>Tveir lífeyrisþegar með óskertan lífeyrir almannatrygginga (samanlagðar tekjur </a:t>
            </a:r>
            <a:r>
              <a:rPr lang="pt-BR" sz="2700" dirty="0">
                <a:solidFill>
                  <a:prstClr val="black"/>
                </a:solidFill>
              </a:rPr>
              <a:t>455.766 kr. fyrir skatt – 393.220 kr. eftir skatt </a:t>
            </a:r>
            <a:r>
              <a:rPr lang="is-IS" sz="2700" dirty="0">
                <a:solidFill>
                  <a:prstClr val="black"/>
                </a:solidFill>
              </a:rPr>
              <a:t>)</a:t>
            </a:r>
          </a:p>
          <a:p>
            <a:pPr marL="0" lvl="0" indent="0">
              <a:buNone/>
            </a:pPr>
            <a:r>
              <a:rPr lang="is-IS" sz="2700" dirty="0">
                <a:solidFill>
                  <a:prstClr val="black"/>
                </a:solidFill>
              </a:rPr>
              <a:t>Fá rúmum </a:t>
            </a:r>
            <a:r>
              <a:rPr lang="is-IS" sz="2700" b="1" dirty="0">
                <a:solidFill>
                  <a:srgbClr val="FF0000"/>
                </a:solidFill>
              </a:rPr>
              <a:t>12 þús kr. lægri </a:t>
            </a:r>
            <a:r>
              <a:rPr lang="is-IS" sz="2700" dirty="0">
                <a:solidFill>
                  <a:prstClr val="black"/>
                </a:solidFill>
              </a:rPr>
              <a:t>heildarhúsnæðisstuðning nú en á síðustu árum. </a:t>
            </a:r>
          </a:p>
          <a:p>
            <a:pPr marL="0" lvl="0" indent="0">
              <a:buNone/>
            </a:pPr>
            <a:r>
              <a:rPr lang="is-IS" sz="2700" dirty="0">
                <a:solidFill>
                  <a:prstClr val="black"/>
                </a:solidFill>
              </a:rPr>
              <a:t>Sérstakur húsnæðisstuðningur fellur niður vegna tekna. </a:t>
            </a:r>
          </a:p>
        </p:txBody>
      </p:sp>
    </p:spTree>
    <p:extLst>
      <p:ext uri="{BB962C8B-B14F-4D97-AF65-F5344CB8AC3E}">
        <p14:creationId xmlns:p14="http://schemas.microsoft.com/office/powerpoint/2010/main" val="2667471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143000"/>
          </a:xfrm>
        </p:spPr>
        <p:txBody>
          <a:bodyPr>
            <a:normAutofit fontScale="90000"/>
          </a:bodyPr>
          <a:lstStyle/>
          <a:p>
            <a:r>
              <a:rPr lang="is-IS" dirty="0"/>
              <a:t>Einstætt foreldri með eitt barn undir 18 ára aldri – dæmi úr Hafnarfirði</a:t>
            </a:r>
          </a:p>
        </p:txBody>
      </p:sp>
      <p:sp>
        <p:nvSpPr>
          <p:cNvPr id="3" name="Content Placeholder 2"/>
          <p:cNvSpPr>
            <a:spLocks noGrp="1"/>
          </p:cNvSpPr>
          <p:nvPr>
            <p:ph idx="1"/>
          </p:nvPr>
        </p:nvSpPr>
        <p:spPr>
          <a:xfrm>
            <a:off x="539552" y="2204865"/>
            <a:ext cx="8229600" cy="2952328"/>
          </a:xfrm>
        </p:spPr>
        <p:txBody>
          <a:bodyPr>
            <a:normAutofit/>
          </a:bodyPr>
          <a:lstStyle/>
          <a:p>
            <a:pPr marL="0" indent="0">
              <a:buNone/>
            </a:pPr>
            <a:r>
              <a:rPr lang="is-IS" b="1" dirty="0"/>
              <a:t>Engin tekjuskerðing – fær hámarksgreiðslur bæði fyrir og eftir breytinguna 1.1. 2017. </a:t>
            </a:r>
          </a:p>
          <a:p>
            <a:pPr marL="0" indent="0">
              <a:buNone/>
            </a:pPr>
            <a:endParaRPr lang="is-IS" dirty="0"/>
          </a:p>
          <a:p>
            <a:pPr marL="0" indent="0">
              <a:buNone/>
            </a:pPr>
            <a:r>
              <a:rPr lang="is-IS" dirty="0"/>
              <a:t>Heildarhúsnæðisstuðningur </a:t>
            </a:r>
            <a:r>
              <a:rPr lang="is-IS" b="1" dirty="0">
                <a:solidFill>
                  <a:srgbClr val="FF0000"/>
                </a:solidFill>
              </a:rPr>
              <a:t>lækkar um 2.000 kr. </a:t>
            </a:r>
            <a:r>
              <a:rPr lang="is-IS" dirty="0"/>
              <a:t>við breytinguna.  </a:t>
            </a:r>
          </a:p>
          <a:p>
            <a:endParaRPr lang="is-IS" dirty="0"/>
          </a:p>
        </p:txBody>
      </p:sp>
    </p:spTree>
    <p:extLst>
      <p:ext uri="{BB962C8B-B14F-4D97-AF65-F5344CB8AC3E}">
        <p14:creationId xmlns:p14="http://schemas.microsoft.com/office/powerpoint/2010/main" val="2627676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0226"/>
          </a:xfrm>
        </p:spPr>
        <p:txBody>
          <a:bodyPr>
            <a:normAutofit fontScale="90000"/>
          </a:bodyPr>
          <a:lstStyle/>
          <a:p>
            <a:r>
              <a:rPr lang="is-IS" dirty="0"/>
              <a:t>Lífeyrisþegar greiða hærra hlutfall ráðstöfunartekna sinna í leigu en áður</a:t>
            </a:r>
          </a:p>
        </p:txBody>
      </p:sp>
      <p:sp>
        <p:nvSpPr>
          <p:cNvPr id="3" name="Content Placeholder 2"/>
          <p:cNvSpPr>
            <a:spLocks noGrp="1"/>
          </p:cNvSpPr>
          <p:nvPr>
            <p:ph idx="1"/>
          </p:nvPr>
        </p:nvSpPr>
        <p:spPr>
          <a:xfrm>
            <a:off x="611560" y="1988840"/>
            <a:ext cx="8229600" cy="4525963"/>
          </a:xfrm>
        </p:spPr>
        <p:txBody>
          <a:bodyPr>
            <a:normAutofit lnSpcReduction="10000"/>
          </a:bodyPr>
          <a:lstStyle/>
          <a:p>
            <a:pPr marL="0" indent="0">
              <a:buNone/>
            </a:pPr>
            <a:r>
              <a:rPr lang="is-IS" dirty="0"/>
              <a:t>Markmiðið var að lækka greiðslubyrði vegna húsnæðiskostnaðar hjá þeim sem eru á annan hátt ekki færir um að sjá sér fyrir húsnæði eða eru með íþyngjandi húsnæðiskostnað. </a:t>
            </a:r>
          </a:p>
          <a:p>
            <a:pPr marL="0" indent="0">
              <a:buNone/>
            </a:pPr>
            <a:r>
              <a:rPr lang="is-IS" dirty="0"/>
              <a:t>Breytingin hefur haft þveröfug áhrif og hækkað greiðslubyrðina hjá hópi lífeyrisþega. Ófá dæmi um að lífeyrisþegar séu að greiða 60% eða jafnvel hærra hlutfall ráðstöfunartekna sinna í leigu. </a:t>
            </a:r>
          </a:p>
        </p:txBody>
      </p:sp>
    </p:spTree>
    <p:extLst>
      <p:ext uri="{BB962C8B-B14F-4D97-AF65-F5344CB8AC3E}">
        <p14:creationId xmlns:p14="http://schemas.microsoft.com/office/powerpoint/2010/main" val="2044908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s-IS" dirty="0"/>
              <a:t>Vaxtabætur </a:t>
            </a:r>
          </a:p>
        </p:txBody>
      </p:sp>
      <p:sp>
        <p:nvSpPr>
          <p:cNvPr id="3" name="Subtitle 2"/>
          <p:cNvSpPr>
            <a:spLocks noGrp="1"/>
          </p:cNvSpPr>
          <p:nvPr>
            <p:ph idx="1"/>
          </p:nvPr>
        </p:nvSpPr>
        <p:spPr/>
        <p:txBody>
          <a:bodyPr/>
          <a:lstStyle/>
          <a:p>
            <a:endParaRPr lang="en-US" dirty="0"/>
          </a:p>
          <a:p>
            <a:endParaRPr lang="en-US" dirty="0"/>
          </a:p>
          <a:p>
            <a:endParaRPr lang="en-US" dirty="0"/>
          </a:p>
        </p:txBody>
      </p:sp>
      <p:sp>
        <p:nvSpPr>
          <p:cNvPr id="6" name="Rectangle 5"/>
          <p:cNvSpPr/>
          <p:nvPr/>
        </p:nvSpPr>
        <p:spPr>
          <a:xfrm>
            <a:off x="827584" y="1340768"/>
            <a:ext cx="7848872" cy="3243965"/>
          </a:xfrm>
          <a:prstGeom prst="rect">
            <a:avLst/>
          </a:prstGeom>
        </p:spPr>
        <p:txBody>
          <a:bodyPr wrap="square">
            <a:spAutoFit/>
          </a:bodyPr>
          <a:lstStyle/>
          <a:p>
            <a:pPr marL="342900" lvl="0" indent="-342900">
              <a:spcBef>
                <a:spcPct val="20000"/>
              </a:spcBef>
              <a:buFont typeface="Arial" panose="020B0604020202020204" pitchFamily="34" charset="0"/>
              <a:buChar char="•"/>
            </a:pPr>
            <a:r>
              <a:rPr lang="is-IS" sz="3200" dirty="0">
                <a:solidFill>
                  <a:prstClr val="black"/>
                </a:solidFill>
              </a:rPr>
              <a:t>Hópur lágtekjufólks, sem er að greiða af húsnæðislánum, fer á mis við vaxtabætur.</a:t>
            </a:r>
          </a:p>
          <a:p>
            <a:pPr marL="342900" lvl="0" indent="-342900">
              <a:spcBef>
                <a:spcPct val="20000"/>
              </a:spcBef>
              <a:buFont typeface="Arial" panose="020B0604020202020204" pitchFamily="34" charset="0"/>
              <a:buChar char="•"/>
            </a:pPr>
            <a:r>
              <a:rPr lang="is-IS" sz="3200" dirty="0">
                <a:solidFill>
                  <a:prstClr val="black"/>
                </a:solidFill>
              </a:rPr>
              <a:t>Tekjuskerðing hefur aukist úr 6% (árið 2010) í 8,5% (frá árinu 2014). </a:t>
            </a:r>
          </a:p>
          <a:p>
            <a:pPr marL="342900" lvl="0" indent="-342900">
              <a:spcBef>
                <a:spcPct val="20000"/>
              </a:spcBef>
              <a:buFont typeface="Arial" panose="020B0604020202020204" pitchFamily="34" charset="0"/>
              <a:buChar char="•"/>
            </a:pPr>
            <a:r>
              <a:rPr lang="is-IS" sz="3200" dirty="0">
                <a:solidFill>
                  <a:prstClr val="black"/>
                </a:solidFill>
              </a:rPr>
              <a:t>Eignastofninn var lækkaður um nærri helming árið 2011 og lítið hækkað síðan. </a:t>
            </a:r>
          </a:p>
        </p:txBody>
      </p:sp>
    </p:spTree>
    <p:extLst>
      <p:ext uri="{BB962C8B-B14F-4D97-AF65-F5344CB8AC3E}">
        <p14:creationId xmlns:p14="http://schemas.microsoft.com/office/powerpoint/2010/main" val="1197503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s-IS" dirty="0"/>
              <a:t>Vaxtabætur </a:t>
            </a:r>
          </a:p>
        </p:txBody>
      </p:sp>
      <p:sp>
        <p:nvSpPr>
          <p:cNvPr id="3" name="Subtitle 2"/>
          <p:cNvSpPr>
            <a:spLocks noGrp="1"/>
          </p:cNvSpPr>
          <p:nvPr>
            <p:ph idx="1"/>
          </p:nvPr>
        </p:nvSpPr>
        <p:spPr>
          <a:xfrm>
            <a:off x="467544" y="1340768"/>
            <a:ext cx="8229600" cy="4205063"/>
          </a:xfrm>
        </p:spPr>
        <p:txBody>
          <a:bodyPr>
            <a:normAutofit fontScale="92500" lnSpcReduction="20000"/>
          </a:bodyPr>
          <a:lstStyle/>
          <a:p>
            <a:r>
              <a:rPr lang="is-IS" dirty="0"/>
              <a:t>Fasteignamat hefur hækkað mikið síðustu ár og hækkar þar með eignastofninn, en með eignastofn er átt við allar eignir mínus allar skuldir. </a:t>
            </a:r>
          </a:p>
          <a:p>
            <a:r>
              <a:rPr lang="is-IS" dirty="0"/>
              <a:t>Ef eignastofn einstaklings/einstætts foreldris fer yfir 7.200.000 kr. falla vaxtabætur niður. </a:t>
            </a:r>
          </a:p>
          <a:p>
            <a:r>
              <a:rPr lang="is-IS" dirty="0"/>
              <a:t>Dæmi: Einstaklingur með heildartekjur 3.000.000 kr. ári, skuldar 15.000.000 kr. í íbúðinni, á 10.000.000 kr.  fær engar vaxtabætur – óháð því hversu há vaxtagjöldin eru.  </a:t>
            </a:r>
          </a:p>
          <a:p>
            <a:endParaRPr lang="is-IS" dirty="0"/>
          </a:p>
        </p:txBody>
      </p:sp>
    </p:spTree>
    <p:extLst>
      <p:ext uri="{BB962C8B-B14F-4D97-AF65-F5344CB8AC3E}">
        <p14:creationId xmlns:p14="http://schemas.microsoft.com/office/powerpoint/2010/main" val="2115220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a:t>Greiðslumat</a:t>
            </a:r>
          </a:p>
        </p:txBody>
      </p:sp>
      <p:sp>
        <p:nvSpPr>
          <p:cNvPr id="3" name="Content Placeholder 2"/>
          <p:cNvSpPr>
            <a:spLocks noGrp="1"/>
          </p:cNvSpPr>
          <p:nvPr>
            <p:ph idx="1"/>
          </p:nvPr>
        </p:nvSpPr>
        <p:spPr/>
        <p:txBody>
          <a:bodyPr>
            <a:normAutofit/>
          </a:bodyPr>
          <a:lstStyle/>
          <a:p>
            <a:r>
              <a:rPr lang="is-IS" dirty="0"/>
              <a:t>Lágtekjufólki er gert nær ómögulegt að kaupa eigin húsnæði, jafnvel þó það eigi fyrir útborguninni. </a:t>
            </a:r>
          </a:p>
          <a:p>
            <a:r>
              <a:rPr lang="is-IS" dirty="0"/>
              <a:t>Tilgangurinn með greiðslumati er að sjá hversu mikið svigrúm þú hefur til að greiða af húsnæðislánum eftir að tekið hefur verið tillit til annarra útgjalda, s.s. vegna matarkaupa, reksturs bifreiðar, annarra lána og þess háttar.</a:t>
            </a:r>
          </a:p>
        </p:txBody>
      </p:sp>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18.5.2017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16</a:t>
            </a:fld>
            <a:endParaRPr lang="is-IS">
              <a:solidFill>
                <a:prstClr val="black">
                  <a:tint val="75000"/>
                </a:prstClr>
              </a:solidFill>
            </a:endParaRPr>
          </a:p>
        </p:txBody>
      </p:sp>
    </p:spTree>
    <p:extLst>
      <p:ext uri="{BB962C8B-B14F-4D97-AF65-F5344CB8AC3E}">
        <p14:creationId xmlns:p14="http://schemas.microsoft.com/office/powerpoint/2010/main" val="1666793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Dæmi; synjun um greiðslumat</a:t>
            </a:r>
          </a:p>
        </p:txBody>
      </p:sp>
      <p:sp>
        <p:nvSpPr>
          <p:cNvPr id="3" name="Content Placeholder 2"/>
          <p:cNvSpPr>
            <a:spLocks noGrp="1"/>
          </p:cNvSpPr>
          <p:nvPr>
            <p:ph idx="1"/>
          </p:nvPr>
        </p:nvSpPr>
        <p:spPr>
          <a:xfrm>
            <a:off x="457200" y="1268761"/>
            <a:ext cx="8229600" cy="4536504"/>
          </a:xfrm>
        </p:spPr>
        <p:txBody>
          <a:bodyPr>
            <a:noAutofit/>
          </a:bodyPr>
          <a:lstStyle/>
          <a:p>
            <a:r>
              <a:rPr lang="is-IS" sz="2400" dirty="0"/>
              <a:t>Örorkulífeyrisþegi með óskertan lífeyrir almannatrygginga, býr einn, fékk synjun um greiðslumat fyrir 23.500.000 kr. íbúð þrátt fyrir að eiga 15.000.000 kr. eigið fé.  Engar skuldir.  </a:t>
            </a:r>
          </a:p>
          <a:p>
            <a:r>
              <a:rPr lang="is-IS" sz="2400" dirty="0"/>
              <a:t>Mánaðaleg greiðslubyrði vegna húsnæðis 55 þús kr. á mánuði. </a:t>
            </a:r>
          </a:p>
          <a:p>
            <a:r>
              <a:rPr lang="is-IS" sz="2400" dirty="0"/>
              <a:t>Þarf að greiða mun hærri upphæð í húsaleigu mánaðarlega. </a:t>
            </a:r>
          </a:p>
          <a:p>
            <a:r>
              <a:rPr lang="is-IS" sz="2400" dirty="0"/>
              <a:t>Fær ekki félagslegt húsnæði, er yfir eignamörkum. </a:t>
            </a:r>
          </a:p>
          <a:p>
            <a:r>
              <a:rPr lang="is-IS" sz="2400" dirty="0"/>
              <a:t>Fær ekki húsnæðisstuðning, eignir yfir eignamörk. </a:t>
            </a:r>
          </a:p>
          <a:p>
            <a:r>
              <a:rPr lang="is-IS" sz="2400" dirty="0"/>
              <a:t>Fastur á almennum leigumarkaði. </a:t>
            </a:r>
          </a:p>
          <a:p>
            <a:r>
              <a:rPr lang="is-IS" sz="2400" dirty="0"/>
              <a:t>Fengi t.d. lækkun fasteignagjalda vegna lágra tekna ef hann gæti keypt eigin húsnæði. </a:t>
            </a:r>
          </a:p>
        </p:txBody>
      </p:sp>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18.5.2017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17</a:t>
            </a:fld>
            <a:endParaRPr lang="is-IS">
              <a:solidFill>
                <a:prstClr val="black">
                  <a:tint val="75000"/>
                </a:prstClr>
              </a:solidFill>
            </a:endParaRPr>
          </a:p>
        </p:txBody>
      </p:sp>
    </p:spTree>
    <p:extLst>
      <p:ext uri="{BB962C8B-B14F-4D97-AF65-F5344CB8AC3E}">
        <p14:creationId xmlns:p14="http://schemas.microsoft.com/office/powerpoint/2010/main" val="2165096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a:t>Neysluviðmið versus lífeyrir almannatrygginga </a:t>
            </a:r>
          </a:p>
        </p:txBody>
      </p:sp>
      <p:sp>
        <p:nvSpPr>
          <p:cNvPr id="3" name="Content Placeholder 2"/>
          <p:cNvSpPr>
            <a:spLocks noGrp="1"/>
          </p:cNvSpPr>
          <p:nvPr>
            <p:ph idx="1"/>
          </p:nvPr>
        </p:nvSpPr>
        <p:spPr/>
        <p:txBody>
          <a:bodyPr>
            <a:normAutofit fontScale="70000" lnSpcReduction="20000"/>
          </a:bodyPr>
          <a:lstStyle/>
          <a:p>
            <a:r>
              <a:rPr lang="is-IS" dirty="0"/>
              <a:t>Samkvæmt greiðslumati, sem byggir meðal annars á neysluviðmiðum velferðarráðuneytisins, eru tekjurnar ekki nóg háar til að standa undir greiðslubyrðinni af lánunum. Til viðbótar við neysluviðmiðin eru áætlun um rekstrarkostnað bifreiða og húsnæðis. Neysluviðmiðin eru án húsnæðiskostnaðar og útgjalda vegna samgagna. </a:t>
            </a:r>
          </a:p>
          <a:p>
            <a:r>
              <a:rPr lang="is-IS" dirty="0"/>
              <a:t>Örorkulífeyrisþegum er ætlað að framfleyta sér á tekjum sem eru langt undir neysluviðmiðum velferðarráðuneytisins, sömu viðmiðum og eru notuð til að finna út framfærslukostnað við greiðslumat.  </a:t>
            </a:r>
          </a:p>
          <a:p>
            <a:r>
              <a:rPr lang="is-IS" dirty="0"/>
              <a:t>Heildarútgjöld skv. dæmigerðu neysluviðmið fyrir einstakling </a:t>
            </a:r>
            <a:r>
              <a:rPr lang="is-IS" b="1" dirty="0"/>
              <a:t>án</a:t>
            </a:r>
            <a:r>
              <a:rPr lang="is-IS" dirty="0"/>
              <a:t> húsnæðiskostnaðar er mjög svipuð upphæð og ráðstöfunartekjur örorkulífeyrisþega með engar eða lágar aðrar tekjur og fær greidda heimilisuppbót, eins og sjá má á næstu glæru. </a:t>
            </a:r>
          </a:p>
        </p:txBody>
      </p:sp>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18.5.2017</a:t>
            </a:fld>
            <a:endParaRPr lang="is-IS">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18</a:t>
            </a:fld>
            <a:endParaRPr lang="is-IS">
              <a:solidFill>
                <a:prstClr val="black">
                  <a:tint val="75000"/>
                </a:prstClr>
              </a:solidFill>
            </a:endParaRPr>
          </a:p>
        </p:txBody>
      </p:sp>
    </p:spTree>
    <p:extLst>
      <p:ext uri="{BB962C8B-B14F-4D97-AF65-F5344CB8AC3E}">
        <p14:creationId xmlns:p14="http://schemas.microsoft.com/office/powerpoint/2010/main" val="1025500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a:t>Engin peningur fyrir húsnæðiskostnaði</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4509225"/>
              </p:ext>
            </p:extLst>
          </p:nvPr>
        </p:nvGraphicFramePr>
        <p:xfrm>
          <a:off x="755576" y="1412776"/>
          <a:ext cx="7200800" cy="3960441"/>
        </p:xfrm>
        <a:graphic>
          <a:graphicData uri="http://schemas.openxmlformats.org/drawingml/2006/table">
            <a:tbl>
              <a:tblPr firstRow="1" firstCol="1" bandRow="1"/>
              <a:tblGrid>
                <a:gridCol w="3599814">
                  <a:extLst>
                    <a:ext uri="{9D8B030D-6E8A-4147-A177-3AD203B41FA5}">
                      <a16:colId xmlns:a16="http://schemas.microsoft.com/office/drawing/2014/main" val="20000"/>
                    </a:ext>
                  </a:extLst>
                </a:gridCol>
                <a:gridCol w="3600986">
                  <a:extLst>
                    <a:ext uri="{9D8B030D-6E8A-4147-A177-3AD203B41FA5}">
                      <a16:colId xmlns:a16="http://schemas.microsoft.com/office/drawing/2014/main" val="20001"/>
                    </a:ext>
                  </a:extLst>
                </a:gridCol>
              </a:tblGrid>
              <a:tr h="440049">
                <a:tc>
                  <a:txBody>
                    <a:bodyPr/>
                    <a:lstStyle/>
                    <a:p>
                      <a:pPr>
                        <a:spcAft>
                          <a:spcPts val="0"/>
                        </a:spcAft>
                      </a:pPr>
                      <a:r>
                        <a:rPr lang="is-IS" sz="2400" dirty="0">
                          <a:effectLst/>
                          <a:latin typeface="Arial"/>
                        </a:rPr>
                        <a:t> Einstaklingur býr einn </a:t>
                      </a:r>
                      <a:endParaRPr lang="is-IS" sz="24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s-IS" sz="2400" dirty="0">
                          <a:effectLst/>
                          <a:latin typeface="Arial"/>
                        </a:rPr>
                        <a:t>Upphæðir á mánuði </a:t>
                      </a:r>
                      <a:endParaRPr lang="is-IS" sz="24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60196">
                <a:tc>
                  <a:txBody>
                    <a:bodyPr/>
                    <a:lstStyle/>
                    <a:p>
                      <a:pPr>
                        <a:spcAft>
                          <a:spcPts val="0"/>
                        </a:spcAft>
                      </a:pPr>
                      <a:endParaRPr lang="is-IS" sz="2400" dirty="0">
                        <a:effectLst/>
                        <a:latin typeface="Arial"/>
                      </a:endParaRPr>
                    </a:p>
                    <a:p>
                      <a:pPr>
                        <a:spcAft>
                          <a:spcPts val="0"/>
                        </a:spcAft>
                      </a:pPr>
                      <a:r>
                        <a:rPr lang="is-IS" sz="2400" dirty="0">
                          <a:effectLst/>
                          <a:latin typeface="Arial"/>
                        </a:rPr>
                        <a:t>Dæmigert</a:t>
                      </a:r>
                      <a:r>
                        <a:rPr lang="is-IS" sz="2400" baseline="0" dirty="0">
                          <a:effectLst/>
                          <a:latin typeface="Arial"/>
                        </a:rPr>
                        <a:t> neysluviðmið</a:t>
                      </a:r>
                      <a:endParaRPr lang="is-IS" sz="2400" dirty="0">
                        <a:effectLst/>
                        <a:latin typeface="Calibri"/>
                      </a:endParaRPr>
                    </a:p>
                    <a:p>
                      <a:pPr>
                        <a:spcAft>
                          <a:spcPts val="0"/>
                        </a:spcAft>
                      </a:pPr>
                      <a:r>
                        <a:rPr lang="is-IS" sz="2400" dirty="0">
                          <a:effectLst/>
                          <a:latin typeface="Arial"/>
                        </a:rPr>
                        <a:t>Heildarútgjöld </a:t>
                      </a:r>
                      <a:r>
                        <a:rPr lang="is-IS" sz="2400" b="1" dirty="0">
                          <a:effectLst/>
                          <a:latin typeface="Arial"/>
                        </a:rPr>
                        <a:t>án</a:t>
                      </a:r>
                      <a:r>
                        <a:rPr lang="is-IS" sz="2400" dirty="0">
                          <a:effectLst/>
                          <a:latin typeface="Arial"/>
                        </a:rPr>
                        <a:t> húsnæðiskostnaðar</a:t>
                      </a:r>
                      <a:endParaRPr lang="is-IS" sz="24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s-IS" sz="2400" dirty="0">
                        <a:effectLst/>
                        <a:latin typeface="Arial"/>
                      </a:endParaRPr>
                    </a:p>
                    <a:p>
                      <a:pPr>
                        <a:spcAft>
                          <a:spcPts val="0"/>
                        </a:spcAft>
                      </a:pPr>
                      <a:endParaRPr lang="is-IS" sz="2400" dirty="0">
                        <a:effectLst/>
                        <a:latin typeface="Arial"/>
                      </a:endParaRPr>
                    </a:p>
                    <a:p>
                      <a:pPr>
                        <a:spcAft>
                          <a:spcPts val="0"/>
                        </a:spcAft>
                      </a:pPr>
                      <a:endParaRPr lang="is-IS" sz="2400" dirty="0">
                        <a:effectLst/>
                        <a:latin typeface="Arial"/>
                      </a:endParaRPr>
                    </a:p>
                    <a:p>
                      <a:pPr>
                        <a:spcAft>
                          <a:spcPts val="0"/>
                        </a:spcAft>
                      </a:pPr>
                      <a:r>
                        <a:rPr lang="is-IS" sz="2400" dirty="0">
                          <a:effectLst/>
                          <a:latin typeface="Arial"/>
                        </a:rPr>
                        <a:t>222.764 kr. á mánuði </a:t>
                      </a:r>
                      <a:endParaRPr lang="is-IS" sz="24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60196">
                <a:tc>
                  <a:txBody>
                    <a:bodyPr/>
                    <a:lstStyle/>
                    <a:p>
                      <a:pPr>
                        <a:spcAft>
                          <a:spcPts val="0"/>
                        </a:spcAft>
                      </a:pPr>
                      <a:endParaRPr lang="is-IS" sz="2400" dirty="0">
                        <a:effectLst/>
                        <a:latin typeface="Arial"/>
                      </a:endParaRPr>
                    </a:p>
                    <a:p>
                      <a:pPr>
                        <a:spcAft>
                          <a:spcPts val="0"/>
                        </a:spcAft>
                      </a:pPr>
                      <a:r>
                        <a:rPr lang="is-IS" sz="2400" dirty="0">
                          <a:effectLst/>
                          <a:latin typeface="Arial"/>
                        </a:rPr>
                        <a:t>Óskertur örorkulifeyrir frá TR</a:t>
                      </a:r>
                      <a:r>
                        <a:rPr lang="is-IS" sz="2400" baseline="0" dirty="0">
                          <a:effectLst/>
                          <a:latin typeface="Calibri"/>
                        </a:rPr>
                        <a:t> </a:t>
                      </a:r>
                      <a:r>
                        <a:rPr lang="is-IS" sz="2400" dirty="0">
                          <a:effectLst/>
                          <a:latin typeface="Arial"/>
                        </a:rPr>
                        <a:t>með heimilisuppbót</a:t>
                      </a:r>
                      <a:endParaRPr lang="is-IS" sz="2400" dirty="0">
                        <a:effectLst/>
                        <a:latin typeface="Calibri"/>
                      </a:endParaRPr>
                    </a:p>
                    <a:p>
                      <a:pPr>
                        <a:spcAft>
                          <a:spcPts val="0"/>
                        </a:spcAft>
                      </a:pPr>
                      <a:r>
                        <a:rPr lang="is-IS" sz="2400" dirty="0">
                          <a:effectLst/>
                          <a:latin typeface="Arial"/>
                        </a:rPr>
                        <a:t>Heildartekjur eftir skatt</a:t>
                      </a:r>
                      <a:endParaRPr lang="is-IS" sz="24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s-IS" sz="2400" dirty="0">
                        <a:effectLst/>
                        <a:latin typeface="Arial"/>
                      </a:endParaRPr>
                    </a:p>
                    <a:p>
                      <a:pPr>
                        <a:spcAft>
                          <a:spcPts val="0"/>
                        </a:spcAft>
                      </a:pPr>
                      <a:endParaRPr lang="is-IS" sz="2400" dirty="0">
                        <a:effectLst/>
                        <a:latin typeface="Arial"/>
                      </a:endParaRPr>
                    </a:p>
                    <a:p>
                      <a:pPr>
                        <a:spcAft>
                          <a:spcPts val="0"/>
                        </a:spcAft>
                      </a:pPr>
                      <a:endParaRPr lang="is-IS" sz="2400" dirty="0">
                        <a:effectLst/>
                        <a:latin typeface="Arial"/>
                      </a:endParaRPr>
                    </a:p>
                    <a:p>
                      <a:pPr>
                        <a:spcAft>
                          <a:spcPts val="0"/>
                        </a:spcAft>
                      </a:pPr>
                      <a:r>
                        <a:rPr lang="is-IS" sz="2400" dirty="0">
                          <a:effectLst/>
                          <a:latin typeface="Arial"/>
                        </a:rPr>
                        <a:t>229.475 kr. á mánuði </a:t>
                      </a:r>
                      <a:endParaRPr lang="is-IS" sz="24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18.5.2017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19</a:t>
            </a:fld>
            <a:endParaRPr lang="is-IS">
              <a:solidFill>
                <a:prstClr val="black">
                  <a:tint val="75000"/>
                </a:prstClr>
              </a:solidFill>
            </a:endParaRPr>
          </a:p>
        </p:txBody>
      </p:sp>
    </p:spTree>
    <p:extLst>
      <p:ext uri="{BB962C8B-B14F-4D97-AF65-F5344CB8AC3E}">
        <p14:creationId xmlns:p14="http://schemas.microsoft.com/office/powerpoint/2010/main" val="260087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18.5.2017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2</a:t>
            </a:fld>
            <a:endParaRPr lang="is-IS">
              <a:solidFill>
                <a:prstClr val="black">
                  <a:tint val="75000"/>
                </a:prstClr>
              </a:solidFill>
            </a:endParaRPr>
          </a:p>
        </p:txBody>
      </p:sp>
      <p:graphicFrame>
        <p:nvGraphicFramePr>
          <p:cNvPr id="7" name="Chart 6"/>
          <p:cNvGraphicFramePr>
            <a:graphicFrameLocks/>
          </p:cNvGraphicFramePr>
          <p:nvPr>
            <p:extLst>
              <p:ext uri="{D42A27DB-BD31-4B8C-83A1-F6EECF244321}">
                <p14:modId xmlns:p14="http://schemas.microsoft.com/office/powerpoint/2010/main" val="1088796424"/>
              </p:ext>
            </p:extLst>
          </p:nvPr>
        </p:nvGraphicFramePr>
        <p:xfrm>
          <a:off x="1314449" y="548680"/>
          <a:ext cx="7001967" cy="54615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36966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a:t>Samantekt</a:t>
            </a:r>
          </a:p>
        </p:txBody>
      </p:sp>
      <p:sp>
        <p:nvSpPr>
          <p:cNvPr id="3" name="Content Placeholder 2"/>
          <p:cNvSpPr>
            <a:spLocks noGrp="1"/>
          </p:cNvSpPr>
          <p:nvPr>
            <p:ph idx="1"/>
          </p:nvPr>
        </p:nvSpPr>
        <p:spPr/>
        <p:txBody>
          <a:bodyPr>
            <a:normAutofit fontScale="85000" lnSpcReduction="10000"/>
          </a:bodyPr>
          <a:lstStyle/>
          <a:p>
            <a:pPr marL="0" indent="0">
              <a:buNone/>
            </a:pPr>
            <a:r>
              <a:rPr lang="is-IS" dirty="0"/>
              <a:t>Heildarhúsnæðisstuðningur lækkar hjá þorra lífeyrisþega, sérstaklega hjá þeim sem fengu greiddar sérstakar húsaleigubætur. </a:t>
            </a:r>
          </a:p>
          <a:p>
            <a:pPr marL="0" indent="0">
              <a:buNone/>
            </a:pPr>
            <a:r>
              <a:rPr lang="is-IS" dirty="0"/>
              <a:t>Jafnvel þó upphæðir húsnæðisbóta hækki lítillega, þá lækkar sérstakur húsnæðisstuðningur enn meira og samanlagður húsnæðisstuðningur er því lægri en áður. </a:t>
            </a:r>
          </a:p>
          <a:p>
            <a:pPr marL="0" indent="0">
              <a:buNone/>
            </a:pPr>
            <a:r>
              <a:rPr lang="is-IS" dirty="0"/>
              <a:t>Upphæðir húsaleigubóta hafa verið óbreyttar frá árinu 2013. Á sama tíma hefur leiguverð hækkað mjög mikið . Dæmi: meðalleiguverð á fermetra í Reykjavík hækkaði um 53% á síðustu 5 árum. </a:t>
            </a:r>
          </a:p>
          <a:p>
            <a:pPr marL="0" indent="0">
              <a:buNone/>
            </a:pPr>
            <a:endParaRPr lang="is-IS" dirty="0"/>
          </a:p>
        </p:txBody>
      </p:sp>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18.5.2017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20</a:t>
            </a:fld>
            <a:endParaRPr lang="is-IS">
              <a:solidFill>
                <a:prstClr val="black">
                  <a:tint val="75000"/>
                </a:prstClr>
              </a:solidFill>
            </a:endParaRPr>
          </a:p>
        </p:txBody>
      </p:sp>
    </p:spTree>
    <p:extLst>
      <p:ext uri="{BB962C8B-B14F-4D97-AF65-F5344CB8AC3E}">
        <p14:creationId xmlns:p14="http://schemas.microsoft.com/office/powerpoint/2010/main" val="580722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Samantekt – framhald </a:t>
            </a:r>
          </a:p>
        </p:txBody>
      </p:sp>
      <p:sp>
        <p:nvSpPr>
          <p:cNvPr id="3" name="Content Placeholder 2"/>
          <p:cNvSpPr>
            <a:spLocks noGrp="1"/>
          </p:cNvSpPr>
          <p:nvPr>
            <p:ph idx="1"/>
          </p:nvPr>
        </p:nvSpPr>
        <p:spPr/>
        <p:txBody>
          <a:bodyPr>
            <a:normAutofit fontScale="92500" lnSpcReduction="10000"/>
          </a:bodyPr>
          <a:lstStyle/>
          <a:p>
            <a:r>
              <a:rPr lang="is-IS" dirty="0"/>
              <a:t>Nær ómögulegt virðist vera fyrir örorkulífeyrisþega að kaupa eigið húsnæði, vegna lágra tekna. </a:t>
            </a:r>
          </a:p>
          <a:p>
            <a:r>
              <a:rPr lang="is-IS" dirty="0"/>
              <a:t>Tekjulágir fá ekki vaxtabætur vegna lágra eignaviðmiða og mikilla tekjuskerðinga. </a:t>
            </a:r>
          </a:p>
          <a:p>
            <a:r>
              <a:rPr lang="is-IS" dirty="0"/>
              <a:t>Neysluviðmið velferðarráðuneytisins notuð fyrir greiðslumat á sama tíma og lífeyrisþegum er ætlað að framfleyta sér á tekjum vel undir sömu viðmiðunum. </a:t>
            </a:r>
          </a:p>
          <a:p>
            <a:endParaRPr lang="is-IS" dirty="0"/>
          </a:p>
        </p:txBody>
      </p:sp>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18.5.2017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21</a:t>
            </a:fld>
            <a:endParaRPr lang="is-IS">
              <a:solidFill>
                <a:prstClr val="black">
                  <a:tint val="75000"/>
                </a:prstClr>
              </a:solidFill>
            </a:endParaRPr>
          </a:p>
        </p:txBody>
      </p:sp>
    </p:spTree>
    <p:extLst>
      <p:ext uri="{BB962C8B-B14F-4D97-AF65-F5344CB8AC3E}">
        <p14:creationId xmlns:p14="http://schemas.microsoft.com/office/powerpoint/2010/main" val="2856582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Ný lög og nýjar reglur </a:t>
            </a:r>
          </a:p>
        </p:txBody>
      </p:sp>
      <p:sp>
        <p:nvSpPr>
          <p:cNvPr id="3" name="Content Placeholder 2"/>
          <p:cNvSpPr>
            <a:spLocks noGrp="1"/>
          </p:cNvSpPr>
          <p:nvPr>
            <p:ph idx="1"/>
          </p:nvPr>
        </p:nvSpPr>
        <p:spPr/>
        <p:txBody>
          <a:bodyPr>
            <a:normAutofit lnSpcReduction="10000"/>
          </a:bodyPr>
          <a:lstStyle/>
          <a:p>
            <a:r>
              <a:rPr lang="is-IS" dirty="0"/>
              <a:t>Húsnæðisbætur koma í stað húsaleigubóta. </a:t>
            </a:r>
          </a:p>
          <a:p>
            <a:r>
              <a:rPr lang="is-IS" dirty="0"/>
              <a:t>Greiðslustofa húsnæðisbóta sér um og greiðir (tilheyrir Vinnumálastofnun)</a:t>
            </a:r>
          </a:p>
          <a:p>
            <a:r>
              <a:rPr lang="is-IS" dirty="0"/>
              <a:t>Sérstakur húsnæðisstuðningur kom í staðinn fyrir sérstakar húsaleigubætur. </a:t>
            </a:r>
          </a:p>
          <a:p>
            <a:r>
              <a:rPr lang="is-IS" dirty="0"/>
              <a:t>Sveitarfélögin hafa áfram umsjón með, greiða og setja sér reglur um sérstakan húsnæðisstuðning. </a:t>
            </a:r>
          </a:p>
        </p:txBody>
      </p:sp>
      <p:sp>
        <p:nvSpPr>
          <p:cNvPr id="4" name="Date Placeholder 3"/>
          <p:cNvSpPr>
            <a:spLocks noGrp="1"/>
          </p:cNvSpPr>
          <p:nvPr>
            <p:ph type="dt" sz="half" idx="10"/>
          </p:nvPr>
        </p:nvSpPr>
        <p:spPr/>
        <p:txBody>
          <a:bodyPr/>
          <a:lstStyle/>
          <a:p>
            <a:fld id="{C18D006A-4D65-492C-AD90-E881F7822B4B}" type="datetime1">
              <a:rPr lang="is-IS" smtClean="0">
                <a:solidFill>
                  <a:prstClr val="black">
                    <a:tint val="75000"/>
                  </a:prstClr>
                </a:solidFill>
              </a:rPr>
              <a:pPr/>
              <a:t>18.5.2017</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3</a:t>
            </a:fld>
            <a:endParaRPr lang="is-IS">
              <a:solidFill>
                <a:prstClr val="black">
                  <a:tint val="75000"/>
                </a:prstClr>
              </a:solidFill>
            </a:endParaRPr>
          </a:p>
        </p:txBody>
      </p:sp>
    </p:spTree>
    <p:extLst>
      <p:ext uri="{BB962C8B-B14F-4D97-AF65-F5344CB8AC3E}">
        <p14:creationId xmlns:p14="http://schemas.microsoft.com/office/powerpoint/2010/main" val="1414066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a:t>Hvað breytist 1.1. 2017?</a:t>
            </a:r>
          </a:p>
        </p:txBody>
      </p:sp>
      <p:sp>
        <p:nvSpPr>
          <p:cNvPr id="3" name="Content Placeholder 2"/>
          <p:cNvSpPr>
            <a:spLocks noGrp="1"/>
          </p:cNvSpPr>
          <p:nvPr>
            <p:ph idx="1"/>
          </p:nvPr>
        </p:nvSpPr>
        <p:spPr/>
        <p:txBody>
          <a:bodyPr>
            <a:normAutofit fontScale="85000" lnSpcReduction="20000"/>
          </a:bodyPr>
          <a:lstStyle/>
          <a:p>
            <a:r>
              <a:rPr lang="is-IS" dirty="0"/>
              <a:t>Bætur almannatrygginga teljast til tekna við útreikning húsnæðisbóta. Sveitarfélögin reikna út frá sömu heildartekjur og Greiðslustofa húsnæðisbóta. </a:t>
            </a:r>
          </a:p>
          <a:p>
            <a:r>
              <a:rPr lang="is-IS" dirty="0"/>
              <a:t>Hefur mikil áhrif á greiðslur til lífeyrisþega á leigumarkaði, fjöldi lífeyrisþega fær lægri húsnæðisstuðning. </a:t>
            </a:r>
          </a:p>
          <a:p>
            <a:r>
              <a:rPr lang="is-IS" dirty="0"/>
              <a:t>Allar skattskyldar tekjur teljast til tekna.</a:t>
            </a:r>
          </a:p>
          <a:p>
            <a:r>
              <a:rPr lang="is-IS" dirty="0"/>
              <a:t>Öll sveitarfélög verða að bjóða upp á sérstakan húsnæðisstuðning. Var áður valkvætt. </a:t>
            </a:r>
          </a:p>
          <a:p>
            <a:r>
              <a:rPr lang="is-IS" dirty="0"/>
              <a:t>Ekki lengur skilyrði um að hafa átt lögheimili í ákveðinn tíma fyrir umsókn (sérstakur húsnæðisstuðningur). </a:t>
            </a:r>
          </a:p>
          <a:p>
            <a:endParaRPr lang="is-IS" dirty="0"/>
          </a:p>
          <a:p>
            <a:endParaRPr lang="is-IS" dirty="0"/>
          </a:p>
          <a:p>
            <a:endParaRPr lang="is-IS" dirty="0"/>
          </a:p>
          <a:p>
            <a:endParaRPr lang="is-IS" dirty="0"/>
          </a:p>
        </p:txBody>
      </p:sp>
    </p:spTree>
    <p:extLst>
      <p:ext uri="{BB962C8B-B14F-4D97-AF65-F5344CB8AC3E}">
        <p14:creationId xmlns:p14="http://schemas.microsoft.com/office/powerpoint/2010/main" val="3610063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a:t>Tekjumörk - Einstaklingur einn í heimili</a:t>
            </a:r>
          </a:p>
        </p:txBody>
      </p:sp>
      <p:sp>
        <p:nvSpPr>
          <p:cNvPr id="3" name="Content Placeholder 2"/>
          <p:cNvSpPr>
            <a:spLocks noGrp="1"/>
          </p:cNvSpPr>
          <p:nvPr>
            <p:ph idx="1"/>
          </p:nvPr>
        </p:nvSpPr>
        <p:spPr/>
        <p:txBody>
          <a:bodyPr>
            <a:normAutofit fontScale="77500" lnSpcReduction="20000"/>
          </a:bodyPr>
          <a:lstStyle/>
          <a:p>
            <a:r>
              <a:rPr lang="is-IS" dirty="0"/>
              <a:t>Húsnæðisbætur byrja að skerðast við  rúmar 281 þús. kr. á mánuði. </a:t>
            </a:r>
          </a:p>
          <a:p>
            <a:r>
              <a:rPr lang="is-IS" dirty="0"/>
              <a:t>Sérstakur húsnæðisstuðningur byrja að skerðast við rúmar 258 þús. kr. fyrir skatt á mánuði (neðri tekjumörk). Til samanburðar er óskertur lífeyrir almannatrygginga með heimilisuppbót og lágmarkslaun eru 280.000 kr. </a:t>
            </a:r>
          </a:p>
          <a:p>
            <a:r>
              <a:rPr lang="is-IS" dirty="0"/>
              <a:t>Sérstakur húsnæðisstuðningur sveitarfélaga fellur niður við tæpar 323 þús. kr. á mánuði fyrir skatt (efri tekjumörk). </a:t>
            </a:r>
          </a:p>
          <a:p>
            <a:r>
              <a:rPr lang="is-IS" dirty="0"/>
              <a:t>Engu máli skiptir hvort viðkomandi greiðir t.d. 90.000 kr. eða 180.000 kr. í leigu á mánuði.  </a:t>
            </a:r>
          </a:p>
          <a:p>
            <a:r>
              <a:rPr lang="is-IS" dirty="0"/>
              <a:t>Mjög lítill munur er á efri og neðri tekjumörkum</a:t>
            </a:r>
          </a:p>
        </p:txBody>
      </p:sp>
    </p:spTree>
    <p:extLst>
      <p:ext uri="{BB962C8B-B14F-4D97-AF65-F5344CB8AC3E}">
        <p14:creationId xmlns:p14="http://schemas.microsoft.com/office/powerpoint/2010/main" val="2539071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Fjöldi heimilismanna og tekjumörk</a:t>
            </a:r>
          </a:p>
        </p:txBody>
      </p:sp>
      <p:sp>
        <p:nvSpPr>
          <p:cNvPr id="3" name="Content Placeholder 2"/>
          <p:cNvSpPr>
            <a:spLocks noGrp="1"/>
          </p:cNvSpPr>
          <p:nvPr>
            <p:ph idx="1"/>
          </p:nvPr>
        </p:nvSpPr>
        <p:spPr>
          <a:xfrm>
            <a:off x="539552" y="1268760"/>
            <a:ext cx="8229600" cy="4205063"/>
          </a:xfrm>
        </p:spPr>
        <p:txBody>
          <a:bodyPr/>
          <a:lstStyle/>
          <a:p>
            <a:r>
              <a:rPr lang="is-IS" dirty="0"/>
              <a:t>Fjöldi heimilismanna hækkar tekjumörkin. </a:t>
            </a:r>
          </a:p>
          <a:p>
            <a:endParaRPr lang="is-IS" dirty="0"/>
          </a:p>
          <a:p>
            <a:endParaRPr lang="is-IS" dirty="0"/>
          </a:p>
        </p:txBody>
      </p:sp>
      <p:graphicFrame>
        <p:nvGraphicFramePr>
          <p:cNvPr id="4" name="Table 3"/>
          <p:cNvGraphicFramePr>
            <a:graphicFrameLocks noGrp="1"/>
          </p:cNvGraphicFramePr>
          <p:nvPr>
            <p:extLst>
              <p:ext uri="{D42A27DB-BD31-4B8C-83A1-F6EECF244321}">
                <p14:modId xmlns:p14="http://schemas.microsoft.com/office/powerpoint/2010/main" val="2013597094"/>
              </p:ext>
            </p:extLst>
          </p:nvPr>
        </p:nvGraphicFramePr>
        <p:xfrm>
          <a:off x="755576" y="1916832"/>
          <a:ext cx="7056784" cy="3500781"/>
        </p:xfrm>
        <a:graphic>
          <a:graphicData uri="http://schemas.openxmlformats.org/drawingml/2006/table">
            <a:tbl>
              <a:tblPr firstRow="1" firstCol="1" bandRow="1"/>
              <a:tblGrid>
                <a:gridCol w="2351750">
                  <a:extLst>
                    <a:ext uri="{9D8B030D-6E8A-4147-A177-3AD203B41FA5}">
                      <a16:colId xmlns:a16="http://schemas.microsoft.com/office/drawing/2014/main" val="20000"/>
                    </a:ext>
                  </a:extLst>
                </a:gridCol>
                <a:gridCol w="2352517">
                  <a:extLst>
                    <a:ext uri="{9D8B030D-6E8A-4147-A177-3AD203B41FA5}">
                      <a16:colId xmlns:a16="http://schemas.microsoft.com/office/drawing/2014/main" val="20001"/>
                    </a:ext>
                  </a:extLst>
                </a:gridCol>
                <a:gridCol w="2352517">
                  <a:extLst>
                    <a:ext uri="{9D8B030D-6E8A-4147-A177-3AD203B41FA5}">
                      <a16:colId xmlns:a16="http://schemas.microsoft.com/office/drawing/2014/main" val="20002"/>
                    </a:ext>
                  </a:extLst>
                </a:gridCol>
              </a:tblGrid>
              <a:tr h="758471">
                <a:tc>
                  <a:txBody>
                    <a:bodyPr/>
                    <a:lstStyle/>
                    <a:p>
                      <a:pPr>
                        <a:lnSpc>
                          <a:spcPct val="115000"/>
                        </a:lnSpc>
                        <a:spcAft>
                          <a:spcPts val="0"/>
                        </a:spcAft>
                      </a:pPr>
                      <a:r>
                        <a:rPr lang="is-IS" sz="2000" b="1" dirty="0">
                          <a:effectLst/>
                          <a:latin typeface="+mn-lt"/>
                          <a:ea typeface="Calibri"/>
                          <a:cs typeface="Times New Roman"/>
                        </a:rPr>
                        <a:t>Sérstakur</a:t>
                      </a:r>
                      <a:r>
                        <a:rPr lang="is-IS" sz="2000" b="1" baseline="0" dirty="0">
                          <a:effectLst/>
                          <a:latin typeface="+mn-lt"/>
                          <a:ea typeface="Calibri"/>
                          <a:cs typeface="Times New Roman"/>
                        </a:rPr>
                        <a:t> húsnæðisstuðningur</a:t>
                      </a:r>
                      <a:endParaRPr lang="is-IS" sz="2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s-IS" sz="2000" dirty="0">
                          <a:effectLst/>
                          <a:latin typeface="Calibri"/>
                          <a:ea typeface="Calibri"/>
                          <a:cs typeface="Times New Roman"/>
                        </a:rPr>
                        <a:t>Greiðslur byrja að skerðast við: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s-IS" sz="2000" dirty="0">
                          <a:effectLst/>
                          <a:latin typeface="Calibri"/>
                          <a:ea typeface="Calibri"/>
                          <a:cs typeface="Times New Roman"/>
                        </a:rPr>
                        <a:t>Greiðslur falla niður við</a:t>
                      </a:r>
                      <a:endParaRPr lang="is-IS" sz="2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48462">
                <a:tc>
                  <a:txBody>
                    <a:bodyPr/>
                    <a:lstStyle/>
                    <a:p>
                      <a:pPr>
                        <a:lnSpc>
                          <a:spcPct val="115000"/>
                        </a:lnSpc>
                        <a:spcAft>
                          <a:spcPts val="0"/>
                        </a:spcAft>
                      </a:pPr>
                      <a:r>
                        <a:rPr lang="is-IS" sz="2000" dirty="0">
                          <a:effectLst/>
                          <a:latin typeface="Calibri"/>
                          <a:ea typeface="Calibri"/>
                          <a:cs typeface="Times New Roman"/>
                        </a:rPr>
                        <a:t> Fjöldi heimilismanna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is-IS" sz="2000" dirty="0">
                          <a:effectLst/>
                          <a:latin typeface="Calibri"/>
                          <a:ea typeface="Calibri"/>
                          <a:cs typeface="Times New Roman"/>
                        </a:rPr>
                        <a:t>Tekjur á mánuði (fyrir skatt)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s-IS"/>
                    </a:p>
                  </a:txBody>
                  <a:tcPr/>
                </a:tc>
                <a:extLst>
                  <a:ext uri="{0D108BD9-81ED-4DB2-BD59-A6C34878D82A}">
                    <a16:rowId xmlns:a16="http://schemas.microsoft.com/office/drawing/2014/main" val="10001"/>
                  </a:ext>
                </a:extLst>
              </a:tr>
              <a:tr h="548462">
                <a:tc>
                  <a:txBody>
                    <a:bodyPr/>
                    <a:lstStyle/>
                    <a:p>
                      <a:pPr>
                        <a:lnSpc>
                          <a:spcPct val="115000"/>
                        </a:lnSpc>
                        <a:spcAft>
                          <a:spcPts val="0"/>
                        </a:spcAft>
                      </a:pPr>
                      <a:r>
                        <a:rPr lang="is-IS" sz="2000" dirty="0">
                          <a:effectLst/>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2000" dirty="0">
                          <a:effectLst/>
                          <a:latin typeface="Calibri"/>
                          <a:ea typeface="Calibri"/>
                          <a:cs typeface="Times New Roman"/>
                        </a:rPr>
                        <a:t>258.333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2000">
                          <a:effectLst/>
                          <a:latin typeface="Calibri"/>
                          <a:ea typeface="Calibri"/>
                          <a:cs typeface="Times New Roman"/>
                        </a:rPr>
                        <a:t>322.917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48462">
                <a:tc>
                  <a:txBody>
                    <a:bodyPr/>
                    <a:lstStyle/>
                    <a:p>
                      <a:pPr>
                        <a:lnSpc>
                          <a:spcPct val="115000"/>
                        </a:lnSpc>
                        <a:spcAft>
                          <a:spcPts val="0"/>
                        </a:spcAft>
                      </a:pPr>
                      <a:r>
                        <a:rPr lang="is-IS" sz="2000" dirty="0">
                          <a:effectLst/>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2000" dirty="0">
                          <a:effectLst/>
                          <a:latin typeface="Calibri"/>
                          <a:ea typeface="Calibri"/>
                          <a:cs typeface="Times New Roman"/>
                        </a:rPr>
                        <a:t>341.667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2000" dirty="0">
                          <a:effectLst/>
                          <a:latin typeface="Calibri"/>
                          <a:ea typeface="Calibri"/>
                          <a:cs typeface="Times New Roman"/>
                        </a:rPr>
                        <a:t>427.083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48462">
                <a:tc>
                  <a:txBody>
                    <a:bodyPr/>
                    <a:lstStyle/>
                    <a:p>
                      <a:pPr>
                        <a:lnSpc>
                          <a:spcPct val="115000"/>
                        </a:lnSpc>
                        <a:spcAft>
                          <a:spcPts val="0"/>
                        </a:spcAft>
                      </a:pPr>
                      <a:r>
                        <a:rPr lang="is-IS" sz="2000">
                          <a:effectLst/>
                          <a:latin typeface="Calibri"/>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2000" dirty="0">
                          <a:effectLst/>
                          <a:latin typeface="Calibri"/>
                          <a:ea typeface="Calibri"/>
                          <a:cs typeface="Times New Roman"/>
                        </a:rPr>
                        <a:t>400.000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2000">
                          <a:effectLst/>
                          <a:latin typeface="Calibri"/>
                          <a:ea typeface="Calibri"/>
                          <a:cs typeface="Times New Roman"/>
                        </a:rPr>
                        <a:t>500.000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48462">
                <a:tc>
                  <a:txBody>
                    <a:bodyPr/>
                    <a:lstStyle/>
                    <a:p>
                      <a:pPr>
                        <a:lnSpc>
                          <a:spcPct val="115000"/>
                        </a:lnSpc>
                        <a:spcAft>
                          <a:spcPts val="0"/>
                        </a:spcAft>
                      </a:pPr>
                      <a:r>
                        <a:rPr lang="is-IS" sz="2000">
                          <a:effectLst/>
                          <a:latin typeface="Calibri"/>
                          <a:ea typeface="Calibri"/>
                          <a:cs typeface="Times New Roman"/>
                        </a:rPr>
                        <a:t>4 eða fleiri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2000" dirty="0">
                          <a:effectLst/>
                          <a:latin typeface="Calibri"/>
                          <a:ea typeface="Calibri"/>
                          <a:cs typeface="Times New Roman"/>
                        </a:rPr>
                        <a:t>433.333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2000" dirty="0">
                          <a:effectLst/>
                          <a:latin typeface="Calibri"/>
                          <a:ea typeface="Calibri"/>
                          <a:cs typeface="Times New Roman"/>
                        </a:rPr>
                        <a:t>541.667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91012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Tekjumörk og skerðingarhlutfall</a:t>
            </a:r>
          </a:p>
        </p:txBody>
      </p:sp>
      <p:sp>
        <p:nvSpPr>
          <p:cNvPr id="3" name="Content Placeholder 2"/>
          <p:cNvSpPr>
            <a:spLocks noGrp="1"/>
          </p:cNvSpPr>
          <p:nvPr>
            <p:ph idx="1"/>
          </p:nvPr>
        </p:nvSpPr>
        <p:spPr/>
        <p:txBody>
          <a:bodyPr>
            <a:normAutofit fontScale="85000" lnSpcReduction="10000"/>
          </a:bodyPr>
          <a:lstStyle/>
          <a:p>
            <a:r>
              <a:rPr lang="is-IS" dirty="0"/>
              <a:t>Í leiðbeinandi reglum velferðarráðuneytisins til sveitarfélag eru sett fram hærri tekjumörk, en sveitarfélögin hafa sett í sínum reglum. Sveitarfélög velja að skerða húsnæðisstuðninginn við lægri tekjur. </a:t>
            </a:r>
          </a:p>
          <a:p>
            <a:r>
              <a:rPr lang="is-IS" dirty="0"/>
              <a:t>Húsnæðisbætur: 9% skerðing vegna tekna umfram neðri tekjumörk (1000 kr. = 90 kr. skerðing). </a:t>
            </a:r>
          </a:p>
          <a:p>
            <a:r>
              <a:rPr lang="is-IS" dirty="0"/>
              <a:t>Sérstakur húsnæðisstuðningur: Um 50% skerðing vegna tekna umfram neðri tekjumörk. (1000 kr. = 500 kr. skerðing). </a:t>
            </a:r>
          </a:p>
        </p:txBody>
      </p:sp>
    </p:spTree>
    <p:extLst>
      <p:ext uri="{BB962C8B-B14F-4D97-AF65-F5344CB8AC3E}">
        <p14:creationId xmlns:p14="http://schemas.microsoft.com/office/powerpoint/2010/main" val="563644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dirty="0"/>
              <a:t>Dæmi 1: Öryrki, einn í heimili. </a:t>
            </a:r>
          </a:p>
        </p:txBody>
      </p:sp>
      <p:sp>
        <p:nvSpPr>
          <p:cNvPr id="3" name="Content Placeholder 2"/>
          <p:cNvSpPr>
            <a:spLocks noGrp="1"/>
          </p:cNvSpPr>
          <p:nvPr>
            <p:ph idx="1"/>
          </p:nvPr>
        </p:nvSpPr>
        <p:spPr>
          <a:xfrm>
            <a:off x="457201" y="1268760"/>
            <a:ext cx="8291264" cy="4857403"/>
          </a:xfrm>
        </p:spPr>
        <p:txBody>
          <a:bodyPr>
            <a:normAutofit lnSpcReduction="10000"/>
          </a:bodyPr>
          <a:lstStyle/>
          <a:p>
            <a:pPr marL="0" indent="0">
              <a:buNone/>
            </a:pPr>
            <a:r>
              <a:rPr lang="is-IS" dirty="0"/>
              <a:t>Einstaklingar með óskertan örorkulífeyrir með heimilisuppbót frá TR fá 2.174 kr. hærri samanlagðanhúsnæðisstuðning en í gamla kerfinu. </a:t>
            </a:r>
          </a:p>
          <a:p>
            <a:pPr marL="0" indent="0">
              <a:buNone/>
            </a:pPr>
            <a:r>
              <a:rPr lang="is-IS" dirty="0"/>
              <a:t>Húsnæðisbætur hækka um 9.000 kr.  en sérstakur húsnæðisstuðningur frá sveitarfélaginu lækkar þeim mun meira. </a:t>
            </a:r>
          </a:p>
          <a:p>
            <a:pPr marL="0" indent="0">
              <a:buNone/>
            </a:pPr>
            <a:r>
              <a:rPr lang="is-IS" dirty="0"/>
              <a:t>Ef tekjurnar eru aðeins hærri, lækkar húsnæðisstuðningurinn hratt, eins og sjá má á dæmi á næstu glæru. </a:t>
            </a:r>
          </a:p>
        </p:txBody>
      </p:sp>
    </p:spTree>
    <p:extLst>
      <p:ext uri="{BB962C8B-B14F-4D97-AF65-F5344CB8AC3E}">
        <p14:creationId xmlns:p14="http://schemas.microsoft.com/office/powerpoint/2010/main" val="2743835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a:t>Dæmi – uppbót vegna rekstur bifreiðar bætist við </a:t>
            </a:r>
          </a:p>
        </p:txBody>
      </p:sp>
      <p:sp>
        <p:nvSpPr>
          <p:cNvPr id="3" name="Content Placeholder 2"/>
          <p:cNvSpPr>
            <a:spLocks noGrp="1"/>
          </p:cNvSpPr>
          <p:nvPr>
            <p:ph idx="1"/>
          </p:nvPr>
        </p:nvSpPr>
        <p:spPr/>
        <p:txBody>
          <a:bodyPr>
            <a:normAutofit fontScale="92500" lnSpcReduction="10000"/>
          </a:bodyPr>
          <a:lstStyle/>
          <a:p>
            <a:r>
              <a:rPr lang="is-IS" dirty="0"/>
              <a:t>Örorkulífeyrisþegi býr einn með óskertan örorkulífeyri og uppbót til reksturs bifreiðar vegna hreyfihömlunar. (Samtals 295.839 kr. fyrir skatt)</a:t>
            </a:r>
          </a:p>
          <a:p>
            <a:r>
              <a:rPr lang="is-IS" dirty="0"/>
              <a:t>Uppbótin = 15.839. kr. (fyrir skatt) skerðir húsnæðisstuðninginn </a:t>
            </a:r>
          </a:p>
          <a:p>
            <a:r>
              <a:rPr lang="is-IS" dirty="0"/>
              <a:t>Samtals skattur og skerðing = 13.397 kr. </a:t>
            </a:r>
          </a:p>
          <a:p>
            <a:pPr marL="0" indent="0">
              <a:buNone/>
            </a:pPr>
            <a:r>
              <a:rPr lang="is-IS" dirty="0"/>
              <a:t>Heldur eftir rúmum 2.442 kr. </a:t>
            </a:r>
          </a:p>
          <a:p>
            <a:pPr marL="0" indent="0">
              <a:buNone/>
            </a:pPr>
            <a:r>
              <a:rPr lang="is-IS" dirty="0"/>
              <a:t>Sama gildir um uppbætur á lífeyri, sem eru greiddar vegna lyfjakaupa, kaupa á heyrnartæki o.fl. </a:t>
            </a:r>
          </a:p>
          <a:p>
            <a:endParaRPr lang="is-IS" dirty="0"/>
          </a:p>
        </p:txBody>
      </p:sp>
    </p:spTree>
    <p:extLst>
      <p:ext uri="{BB962C8B-B14F-4D97-AF65-F5344CB8AC3E}">
        <p14:creationId xmlns:p14="http://schemas.microsoft.com/office/powerpoint/2010/main" val="110656446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3575</TotalTime>
  <Words>1313</Words>
  <Application>Microsoft Office PowerPoint</Application>
  <PresentationFormat>On-screen Show (4:3)</PresentationFormat>
  <Paragraphs>151</Paragraphs>
  <Slides>21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1_Office Theme</vt:lpstr>
      <vt:lpstr>Húsnæðisstuðningur</vt:lpstr>
      <vt:lpstr>PowerPoint Presentation</vt:lpstr>
      <vt:lpstr>Ný lög og nýjar reglur </vt:lpstr>
      <vt:lpstr>Hvað breytist 1.1. 2017?</vt:lpstr>
      <vt:lpstr>Tekjumörk - Einstaklingur einn í heimili</vt:lpstr>
      <vt:lpstr>Fjöldi heimilismanna og tekjumörk</vt:lpstr>
      <vt:lpstr>Tekjumörk og skerðingarhlutfall</vt:lpstr>
      <vt:lpstr>Dæmi 1: Öryrki, einn í heimili. </vt:lpstr>
      <vt:lpstr>Dæmi – uppbót vegna rekstur bifreiðar bætist við </vt:lpstr>
      <vt:lpstr>Allar skattskyldar tekjur skerða húsnæðisstuðning</vt:lpstr>
      <vt:lpstr>Dæmi II. Tveir lífeyrisþegar búa saman </vt:lpstr>
      <vt:lpstr>Einstætt foreldri með eitt barn undir 18 ára aldri – dæmi úr Hafnarfirði</vt:lpstr>
      <vt:lpstr>Lífeyrisþegar greiða hærra hlutfall ráðstöfunartekna sinna í leigu en áður</vt:lpstr>
      <vt:lpstr>Vaxtabætur </vt:lpstr>
      <vt:lpstr>Vaxtabætur </vt:lpstr>
      <vt:lpstr>Greiðslumat</vt:lpstr>
      <vt:lpstr>Dæmi; synjun um greiðslumat</vt:lpstr>
      <vt:lpstr>Neysluviðmið versus lífeyrir almannatrygginga </vt:lpstr>
      <vt:lpstr>Engin peningur fyrir húsnæðiskostnaði</vt:lpstr>
      <vt:lpstr>Samantekt</vt:lpstr>
      <vt:lpstr>Samantekt – framhald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Húsnæðisstuðningur til leigenda eftir breytingar á lögum og reglum, gildistaka 1.1. 2017</dc:title>
  <dc:creator>Sigríður Hanna Ingólfsdóttir</dc:creator>
  <cp:lastModifiedBy>Guðjón Helgason</cp:lastModifiedBy>
  <cp:revision>68</cp:revision>
  <dcterms:created xsi:type="dcterms:W3CDTF">2017-03-01T09:41:01Z</dcterms:created>
  <dcterms:modified xsi:type="dcterms:W3CDTF">2017-05-18T11:59:36Z</dcterms:modified>
</cp:coreProperties>
</file>