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305" r:id="rId2"/>
    <p:sldId id="284" r:id="rId3"/>
    <p:sldId id="306" r:id="rId4"/>
    <p:sldId id="295" r:id="rId5"/>
    <p:sldId id="307" r:id="rId6"/>
    <p:sldId id="297" r:id="rId7"/>
    <p:sldId id="296" r:id="rId8"/>
    <p:sldId id="299" r:id="rId9"/>
    <p:sldId id="301" r:id="rId10"/>
    <p:sldId id="300" r:id="rId11"/>
    <p:sldId id="302" r:id="rId12"/>
    <p:sldId id="303" r:id="rId13"/>
    <p:sldId id="304" r:id="rId14"/>
    <p:sldId id="276" r:id="rId15"/>
    <p:sldId id="277" r:id="rId16"/>
    <p:sldId id="278" r:id="rId17"/>
    <p:sldId id="281" r:id="rId18"/>
    <p:sldId id="280" r:id="rId19"/>
    <p:sldId id="308" r:id="rId20"/>
    <p:sldId id="279" r:id="rId21"/>
    <p:sldId id="282" r:id="rId22"/>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sorterViewPr>
    <p:cViewPr>
      <p:scale>
        <a:sx n="100" d="100"/>
        <a:sy n="100" d="100"/>
      </p:scale>
      <p:origin x="0" y="1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is-IS" sz="2400"/>
              <a:t>Hlutfall</a:t>
            </a:r>
            <a:r>
              <a:rPr lang="is-IS" sz="2400" baseline="0"/>
              <a:t> (%) öryrkja og langveikra á leigumarkaði árin 2004-2015 </a:t>
            </a:r>
            <a:endParaRPr lang="is-IS" sz="2400"/>
          </a:p>
        </c:rich>
      </c:tx>
      <c:layout/>
      <c:overlay val="0"/>
    </c:title>
    <c:autoTitleDeleted val="0"/>
    <c:plotArea>
      <c:layout/>
      <c:lineChart>
        <c:grouping val="standard"/>
        <c:varyColors val="0"/>
        <c:ser>
          <c:idx val="0"/>
          <c:order val="0"/>
          <c:marker>
            <c:symbol val="none"/>
          </c:marker>
          <c:dLbls>
            <c:dLbl>
              <c:idx val="0"/>
              <c:layout>
                <c:manualLayout>
                  <c:x val="0"/>
                  <c:y val="-3.2193158953722337E-2"/>
                </c:manualLayout>
              </c:layout>
              <c:showLegendKey val="0"/>
              <c:showVal val="1"/>
              <c:showCatName val="0"/>
              <c:showSerName val="0"/>
              <c:showPercent val="0"/>
              <c:showBubbleSize val="0"/>
            </c:dLbl>
            <c:dLbl>
              <c:idx val="1"/>
              <c:layout>
                <c:manualLayout>
                  <c:x val="0"/>
                  <c:y val="-1.6096579476861217E-2"/>
                </c:manualLayout>
              </c:layout>
              <c:showLegendKey val="0"/>
              <c:showVal val="1"/>
              <c:showCatName val="0"/>
              <c:showSerName val="0"/>
              <c:showPercent val="0"/>
              <c:showBubbleSize val="0"/>
            </c:dLbl>
            <c:dLbl>
              <c:idx val="2"/>
              <c:layout>
                <c:manualLayout>
                  <c:x val="-2.1030490734081698E-3"/>
                  <c:y val="-3.2193158953722337E-2"/>
                </c:manualLayout>
              </c:layout>
              <c:showLegendKey val="0"/>
              <c:showVal val="1"/>
              <c:showCatName val="0"/>
              <c:showSerName val="0"/>
              <c:showPercent val="0"/>
              <c:showBubbleSize val="0"/>
            </c:dLbl>
            <c:dLbl>
              <c:idx val="3"/>
              <c:layout>
                <c:manualLayout>
                  <c:x val="0"/>
                  <c:y val="-3.4875922199865864E-2"/>
                </c:manualLayout>
              </c:layout>
              <c:showLegendKey val="0"/>
              <c:showVal val="1"/>
              <c:showCatName val="0"/>
              <c:showSerName val="0"/>
              <c:showPercent val="0"/>
              <c:showBubbleSize val="0"/>
            </c:dLbl>
            <c:dLbl>
              <c:idx val="6"/>
              <c:layout>
                <c:manualLayout>
                  <c:x val="7.7110908566503675E-17"/>
                  <c:y val="-3.2193158953722337E-2"/>
                </c:manualLayout>
              </c:layout>
              <c:showLegendKey val="0"/>
              <c:showVal val="1"/>
              <c:showCatName val="0"/>
              <c:showSerName val="0"/>
              <c:showPercent val="0"/>
              <c:showBubbleSize val="0"/>
            </c:dLbl>
            <c:dLbl>
              <c:idx val="7"/>
              <c:layout>
                <c:manualLayout>
                  <c:x val="0"/>
                  <c:y val="2.4144869215291749E-2"/>
                </c:manualLayout>
              </c:layout>
              <c:showLegendKey val="0"/>
              <c:showVal val="1"/>
              <c:showCatName val="0"/>
              <c:showSerName val="0"/>
              <c:showPercent val="0"/>
              <c:showBubbleSize val="0"/>
            </c:dLbl>
            <c:dLbl>
              <c:idx val="8"/>
              <c:layout>
                <c:manualLayout>
                  <c:x val="0"/>
                  <c:y val="-2.4144869215291749E-2"/>
                </c:manualLayout>
              </c:layout>
              <c:showLegendKey val="0"/>
              <c:showVal val="1"/>
              <c:showCatName val="0"/>
              <c:showSerName val="0"/>
              <c:showPercent val="0"/>
              <c:showBubbleSize val="0"/>
            </c:dLbl>
            <c:dLbl>
              <c:idx val="9"/>
              <c:layout>
                <c:manualLayout>
                  <c:x val="0"/>
                  <c:y val="3.2193158953722337E-2"/>
                </c:manualLayout>
              </c:layout>
              <c:showLegendKey val="0"/>
              <c:showVal val="1"/>
              <c:showCatName val="0"/>
              <c:showSerName val="0"/>
              <c:showPercent val="0"/>
              <c:showBubbleSize val="0"/>
            </c:dLbl>
            <c:dLbl>
              <c:idx val="10"/>
              <c:layout>
                <c:manualLayout>
                  <c:x val="0"/>
                  <c:y val="-1.877934272300472E-2"/>
                </c:manualLayout>
              </c:layout>
              <c:showLegendKey val="0"/>
              <c:showVal val="1"/>
              <c:showCatName val="0"/>
              <c:showSerName val="0"/>
              <c:showPercent val="0"/>
              <c:showBubbleSize val="0"/>
            </c:dLbl>
            <c:txPr>
              <a:bodyPr/>
              <a:lstStyle/>
              <a:p>
                <a:pPr>
                  <a:defRPr sz="1600" b="1"/>
                </a:pPr>
                <a:endParaRPr lang="is-IS"/>
              </a:p>
            </c:txPr>
            <c:showLegendKey val="0"/>
            <c:showVal val="1"/>
            <c:showCatName val="0"/>
            <c:showSerName val="0"/>
            <c:showPercent val="0"/>
            <c:showBubbleSize val="0"/>
            <c:showLeaderLines val="0"/>
          </c:dLbls>
          <c:cat>
            <c:strRef>
              <c:f>Línurit!$B$3:$B$13</c:f>
              <c:strCache>
                <c:ptCount val="11"/>
                <c:pt idx="0">
                  <c:v>2004-5</c:v>
                </c:pt>
                <c:pt idx="1">
                  <c:v>2005-6</c:v>
                </c:pt>
                <c:pt idx="2">
                  <c:v>2006-7</c:v>
                </c:pt>
                <c:pt idx="3">
                  <c:v>2007-8</c:v>
                </c:pt>
                <c:pt idx="4">
                  <c:v>2008-9</c:v>
                </c:pt>
                <c:pt idx="5">
                  <c:v>2009-10</c:v>
                </c:pt>
                <c:pt idx="6">
                  <c:v>2010-11</c:v>
                </c:pt>
                <c:pt idx="7">
                  <c:v>2011-12</c:v>
                </c:pt>
                <c:pt idx="8">
                  <c:v>2012-13</c:v>
                </c:pt>
                <c:pt idx="9">
                  <c:v>2013-14</c:v>
                </c:pt>
                <c:pt idx="10">
                  <c:v>2014-15</c:v>
                </c:pt>
              </c:strCache>
            </c:strRef>
          </c:cat>
          <c:val>
            <c:numRef>
              <c:f>Línurit!$C$3:$C$13</c:f>
              <c:numCache>
                <c:formatCode>General</c:formatCode>
                <c:ptCount val="11"/>
                <c:pt idx="0">
                  <c:v>25.8</c:v>
                </c:pt>
                <c:pt idx="1">
                  <c:v>24.6</c:v>
                </c:pt>
                <c:pt idx="2" formatCode="0.0">
                  <c:v>23</c:v>
                </c:pt>
                <c:pt idx="3">
                  <c:v>23.3</c:v>
                </c:pt>
                <c:pt idx="4">
                  <c:v>23.6</c:v>
                </c:pt>
                <c:pt idx="5">
                  <c:v>28.8</c:v>
                </c:pt>
                <c:pt idx="6">
                  <c:v>33.6</c:v>
                </c:pt>
                <c:pt idx="7">
                  <c:v>33.6</c:v>
                </c:pt>
                <c:pt idx="8">
                  <c:v>35.6</c:v>
                </c:pt>
                <c:pt idx="9">
                  <c:v>34.1</c:v>
                </c:pt>
                <c:pt idx="10">
                  <c:v>36.9</c:v>
                </c:pt>
              </c:numCache>
            </c:numRef>
          </c:val>
          <c:smooth val="0"/>
        </c:ser>
        <c:dLbls>
          <c:showLegendKey val="0"/>
          <c:showVal val="0"/>
          <c:showCatName val="0"/>
          <c:showSerName val="0"/>
          <c:showPercent val="0"/>
          <c:showBubbleSize val="0"/>
        </c:dLbls>
        <c:marker val="1"/>
        <c:smooth val="0"/>
        <c:axId val="94012928"/>
        <c:axId val="94040448"/>
      </c:lineChart>
      <c:catAx>
        <c:axId val="94012928"/>
        <c:scaling>
          <c:orientation val="minMax"/>
        </c:scaling>
        <c:delete val="0"/>
        <c:axPos val="b"/>
        <c:majorTickMark val="out"/>
        <c:minorTickMark val="none"/>
        <c:tickLblPos val="nextTo"/>
        <c:txPr>
          <a:bodyPr/>
          <a:lstStyle/>
          <a:p>
            <a:pPr>
              <a:defRPr sz="1200"/>
            </a:pPr>
            <a:endParaRPr lang="is-IS"/>
          </a:p>
        </c:txPr>
        <c:crossAx val="94040448"/>
        <c:crosses val="autoZero"/>
        <c:auto val="1"/>
        <c:lblAlgn val="ctr"/>
        <c:lblOffset val="100"/>
        <c:noMultiLvlLbl val="0"/>
      </c:catAx>
      <c:valAx>
        <c:axId val="94040448"/>
        <c:scaling>
          <c:orientation val="minMax"/>
        </c:scaling>
        <c:delete val="0"/>
        <c:axPos val="l"/>
        <c:majorGridlines>
          <c:spPr>
            <a:ln>
              <a:noFill/>
            </a:ln>
          </c:spPr>
        </c:majorGridlines>
        <c:title>
          <c:tx>
            <c:rich>
              <a:bodyPr rot="0" vert="wordArtVert"/>
              <a:lstStyle/>
              <a:p>
                <a:pPr>
                  <a:defRPr sz="1600" b="1">
                    <a:solidFill>
                      <a:schemeClr val="tx2"/>
                    </a:solidFill>
                  </a:defRPr>
                </a:pPr>
                <a:r>
                  <a:rPr lang="is-IS" sz="1600" b="1">
                    <a:solidFill>
                      <a:schemeClr val="tx2"/>
                    </a:solidFill>
                  </a:rPr>
                  <a:t>%</a:t>
                </a:r>
              </a:p>
            </c:rich>
          </c:tx>
          <c:layout>
            <c:manualLayout>
              <c:xMode val="edge"/>
              <c:yMode val="edge"/>
              <c:x val="6.0428840627336396E-2"/>
              <c:y val="9.8143746791798631E-2"/>
            </c:manualLayout>
          </c:layout>
          <c:overlay val="0"/>
        </c:title>
        <c:numFmt formatCode="General" sourceLinked="1"/>
        <c:majorTickMark val="out"/>
        <c:minorTickMark val="none"/>
        <c:tickLblPos val="nextTo"/>
        <c:txPr>
          <a:bodyPr/>
          <a:lstStyle/>
          <a:p>
            <a:pPr>
              <a:defRPr sz="1200"/>
            </a:pPr>
            <a:endParaRPr lang="is-IS"/>
          </a:p>
        </c:txPr>
        <c:crossAx val="9401292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5B89A-44BB-42F0-A73D-937123E8C84F}" type="datetimeFigureOut">
              <a:rPr lang="is-IS" smtClean="0"/>
              <a:t>16.3.2017</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7A28DB-AD6D-4B41-8022-EFA5AD48E4CA}" type="slidenum">
              <a:rPr lang="is-IS" smtClean="0"/>
              <a:t>‹#›</a:t>
            </a:fld>
            <a:endParaRPr lang="is-IS"/>
          </a:p>
        </p:txBody>
      </p:sp>
    </p:spTree>
    <p:extLst>
      <p:ext uri="{BB962C8B-B14F-4D97-AF65-F5344CB8AC3E}">
        <p14:creationId xmlns:p14="http://schemas.microsoft.com/office/powerpoint/2010/main" val="2407561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7C7A28DB-AD6D-4B41-8022-EFA5AD48E4CA}" type="slidenum">
              <a:rPr lang="is-IS" smtClean="0"/>
              <a:t>2</a:t>
            </a:fld>
            <a:endParaRPr lang="is-IS"/>
          </a:p>
        </p:txBody>
      </p:sp>
    </p:spTree>
    <p:extLst>
      <p:ext uri="{BB962C8B-B14F-4D97-AF65-F5344CB8AC3E}">
        <p14:creationId xmlns:p14="http://schemas.microsoft.com/office/powerpoint/2010/main" val="1536166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7C7A28DB-AD6D-4B41-8022-EFA5AD48E4CA}" type="slidenum">
              <a:rPr lang="is-IS" smtClean="0"/>
              <a:t>7</a:t>
            </a:fld>
            <a:endParaRPr lang="is-IS"/>
          </a:p>
        </p:txBody>
      </p:sp>
    </p:spTree>
    <p:extLst>
      <p:ext uri="{BB962C8B-B14F-4D97-AF65-F5344CB8AC3E}">
        <p14:creationId xmlns:p14="http://schemas.microsoft.com/office/powerpoint/2010/main" val="296967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Óbreytt</a:t>
            </a:r>
            <a:r>
              <a:rPr lang="en-US" dirty="0" smtClean="0"/>
              <a:t> </a:t>
            </a:r>
            <a:r>
              <a:rPr lang="en-US" dirty="0" err="1" smtClean="0"/>
              <a:t>tekjuskerðing</a:t>
            </a:r>
            <a:r>
              <a:rPr lang="en-US" baseline="0" dirty="0" smtClean="0"/>
              <a:t> í dag. </a:t>
            </a:r>
            <a:endParaRPr lang="en-US" dirty="0"/>
          </a:p>
        </p:txBody>
      </p:sp>
      <p:sp>
        <p:nvSpPr>
          <p:cNvPr id="4" name="Slide Number Placeholder 3"/>
          <p:cNvSpPr>
            <a:spLocks noGrp="1"/>
          </p:cNvSpPr>
          <p:nvPr>
            <p:ph type="sldNum" sz="quarter" idx="10"/>
          </p:nvPr>
        </p:nvSpPr>
        <p:spPr/>
        <p:txBody>
          <a:bodyPr/>
          <a:lstStyle/>
          <a:p>
            <a:fld id="{5949A3AF-A2D1-8943-8B45-49C06E3910ED}"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025072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9A3AF-A2D1-8943-8B45-49C06E3910ED}"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025072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7C7A28DB-AD6D-4B41-8022-EFA5AD48E4CA}" type="slidenum">
              <a:rPr lang="is-IS" smtClean="0"/>
              <a:t>19</a:t>
            </a:fld>
            <a:endParaRPr lang="is-IS"/>
          </a:p>
        </p:txBody>
      </p:sp>
    </p:spTree>
    <p:extLst>
      <p:ext uri="{BB962C8B-B14F-4D97-AF65-F5344CB8AC3E}">
        <p14:creationId xmlns:p14="http://schemas.microsoft.com/office/powerpoint/2010/main" val="108769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s-IS"/>
          </a:p>
        </p:txBody>
      </p:sp>
      <p:sp>
        <p:nvSpPr>
          <p:cNvPr id="4" name="Date Placeholder 3"/>
          <p:cNvSpPr>
            <a:spLocks noGrp="1"/>
          </p:cNvSpPr>
          <p:nvPr>
            <p:ph type="dt" sz="half" idx="10"/>
          </p:nvPr>
        </p:nvSpPr>
        <p:spPr/>
        <p:txBody>
          <a:bodyPr/>
          <a:lstStyle/>
          <a:p>
            <a:fld id="{E183C7C1-2291-4708-A79F-2FBBB67D41D9}"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a:solidFill>
                  <a:prstClr val="black">
                    <a:tint val="75000"/>
                  </a:prstClr>
                </a:solidFill>
              </a:rPr>
              <a:t>Alma Ýr Ingólfsdóttir</a:t>
            </a: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960967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p:txBody>
          <a:bodyPr/>
          <a:lstStyle/>
          <a:p>
            <a:fld id="{848B1154-F004-4282-AAA9-15199AB3ECEF}"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a:solidFill>
                  <a:prstClr val="black">
                    <a:tint val="75000"/>
                  </a:prstClr>
                </a:solidFill>
              </a:rPr>
              <a:t>Alma Ýr Ingólfsdóttir</a:t>
            </a: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6660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p:txBody>
          <a:bodyPr/>
          <a:lstStyle/>
          <a:p>
            <a:fld id="{FC186AC9-C37F-4DBC-AC65-08FA4109BD55}"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a:solidFill>
                  <a:prstClr val="black">
                    <a:tint val="75000"/>
                  </a:prstClr>
                </a:solidFill>
              </a:rPr>
              <a:t>Alma Ýr Ingólfsdóttir</a:t>
            </a: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230894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s-IS" dirty="0"/>
          </a:p>
        </p:txBody>
      </p:sp>
      <p:sp>
        <p:nvSpPr>
          <p:cNvPr id="3" name="Content Placeholder 2"/>
          <p:cNvSpPr>
            <a:spLocks noGrp="1"/>
          </p:cNvSpPr>
          <p:nvPr>
            <p:ph idx="1"/>
          </p:nvPr>
        </p:nvSpPr>
        <p:spPr>
          <a:xfrm>
            <a:off x="457200" y="1600201"/>
            <a:ext cx="8229600" cy="42050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s-IS" dirty="0"/>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a:solidFill>
                  <a:prstClr val="black">
                    <a:tint val="75000"/>
                  </a:prstClr>
                </a:solidFill>
              </a:rPr>
              <a:t>Alma Ýr Ingólfsdóttir</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339897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is-I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C809A4-2907-428A-9A14-FF498B3DF424}"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a:solidFill>
                  <a:prstClr val="black">
                    <a:tint val="75000"/>
                  </a:prstClr>
                </a:solidFill>
              </a:rPr>
              <a:t>Alma Ýr Ingólfsdóttir</a:t>
            </a: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2940970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s-IS"/>
          </a:p>
        </p:txBody>
      </p:sp>
      <p:sp>
        <p:nvSpPr>
          <p:cNvPr id="3" name="Content Placeholder 2"/>
          <p:cNvSpPr>
            <a:spLocks noGrp="1"/>
          </p:cNvSpPr>
          <p:nvPr>
            <p:ph sz="half" idx="1"/>
          </p:nvPr>
        </p:nvSpPr>
        <p:spPr>
          <a:xfrm>
            <a:off x="457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Content Placeholder 3"/>
          <p:cNvSpPr>
            <a:spLocks noGrp="1"/>
          </p:cNvSpPr>
          <p:nvPr>
            <p:ph sz="half" idx="2"/>
          </p:nvPr>
        </p:nvSpPr>
        <p:spPr>
          <a:xfrm>
            <a:off x="4648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Date Placeholder 4"/>
          <p:cNvSpPr>
            <a:spLocks noGrp="1"/>
          </p:cNvSpPr>
          <p:nvPr>
            <p:ph type="dt" sz="half" idx="10"/>
          </p:nvPr>
        </p:nvSpPr>
        <p:spPr/>
        <p:txBody>
          <a:bodyPr/>
          <a:lstStyle/>
          <a:p>
            <a:fld id="{2827A350-27B7-4597-8331-74FF63583EA8}" type="datetime1">
              <a:rPr lang="is-IS" smtClean="0">
                <a:solidFill>
                  <a:prstClr val="black">
                    <a:tint val="75000"/>
                  </a:prstClr>
                </a:solidFill>
              </a:rPr>
              <a:pPr/>
              <a:t>16.3.2017</a:t>
            </a:fld>
            <a:endParaRPr lang="is-IS">
              <a:solidFill>
                <a:prstClr val="black">
                  <a:tint val="75000"/>
                </a:prstClr>
              </a:solidFill>
            </a:endParaRPr>
          </a:p>
        </p:txBody>
      </p:sp>
      <p:sp>
        <p:nvSpPr>
          <p:cNvPr id="6" name="Footer Placeholder 5"/>
          <p:cNvSpPr>
            <a:spLocks noGrp="1"/>
          </p:cNvSpPr>
          <p:nvPr>
            <p:ph type="ftr" sz="quarter" idx="11"/>
          </p:nvPr>
        </p:nvSpPr>
        <p:spPr/>
        <p:txBody>
          <a:bodyPr/>
          <a:lstStyle/>
          <a:p>
            <a:r>
              <a:rPr lang="is-IS">
                <a:solidFill>
                  <a:prstClr val="black">
                    <a:tint val="75000"/>
                  </a:prstClr>
                </a:solidFill>
              </a:rPr>
              <a:t>Alma Ýr Ingólfsdóttir</a:t>
            </a:r>
          </a:p>
        </p:txBody>
      </p:sp>
      <p:sp>
        <p:nvSpPr>
          <p:cNvPr id="7" name="Slide Number Placeholder 6"/>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09150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7" name="Date Placeholder 6"/>
          <p:cNvSpPr>
            <a:spLocks noGrp="1"/>
          </p:cNvSpPr>
          <p:nvPr>
            <p:ph type="dt" sz="half" idx="10"/>
          </p:nvPr>
        </p:nvSpPr>
        <p:spPr/>
        <p:txBody>
          <a:bodyPr/>
          <a:lstStyle/>
          <a:p>
            <a:fld id="{CC802E8C-10E8-48A8-9B7A-F938039A2FC8}" type="datetime1">
              <a:rPr lang="is-IS" smtClean="0">
                <a:solidFill>
                  <a:prstClr val="black">
                    <a:tint val="75000"/>
                  </a:prstClr>
                </a:solidFill>
              </a:rPr>
              <a:pPr/>
              <a:t>16.3.2017</a:t>
            </a:fld>
            <a:endParaRPr lang="is-IS">
              <a:solidFill>
                <a:prstClr val="black">
                  <a:tint val="75000"/>
                </a:prstClr>
              </a:solidFill>
            </a:endParaRPr>
          </a:p>
        </p:txBody>
      </p:sp>
      <p:sp>
        <p:nvSpPr>
          <p:cNvPr id="8" name="Footer Placeholder 7"/>
          <p:cNvSpPr>
            <a:spLocks noGrp="1"/>
          </p:cNvSpPr>
          <p:nvPr>
            <p:ph type="ftr" sz="quarter" idx="11"/>
          </p:nvPr>
        </p:nvSpPr>
        <p:spPr/>
        <p:txBody>
          <a:bodyPr/>
          <a:lstStyle/>
          <a:p>
            <a:r>
              <a:rPr lang="is-IS">
                <a:solidFill>
                  <a:prstClr val="black">
                    <a:tint val="75000"/>
                  </a:prstClr>
                </a:solidFill>
              </a:rPr>
              <a:t>Alma Ýr Ingólfsdóttir</a:t>
            </a:r>
          </a:p>
        </p:txBody>
      </p:sp>
      <p:sp>
        <p:nvSpPr>
          <p:cNvPr id="9" name="Slide Number Placeholder 8"/>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86984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s-IS"/>
          </a:p>
        </p:txBody>
      </p:sp>
      <p:sp>
        <p:nvSpPr>
          <p:cNvPr id="3" name="Date Placeholder 2"/>
          <p:cNvSpPr>
            <a:spLocks noGrp="1"/>
          </p:cNvSpPr>
          <p:nvPr>
            <p:ph type="dt" sz="half" idx="10"/>
          </p:nvPr>
        </p:nvSpPr>
        <p:spPr/>
        <p:txBody>
          <a:bodyPr/>
          <a:lstStyle/>
          <a:p>
            <a:fld id="{EFC5FF39-16BF-4E49-A687-55699DB8943C}" type="datetime1">
              <a:rPr lang="is-IS" smtClean="0">
                <a:solidFill>
                  <a:prstClr val="black">
                    <a:tint val="75000"/>
                  </a:prstClr>
                </a:solidFill>
              </a:rPr>
              <a:pPr/>
              <a:t>16.3.2017</a:t>
            </a:fld>
            <a:endParaRPr lang="is-IS">
              <a:solidFill>
                <a:prstClr val="black">
                  <a:tint val="75000"/>
                </a:prstClr>
              </a:solidFill>
            </a:endParaRPr>
          </a:p>
        </p:txBody>
      </p:sp>
      <p:sp>
        <p:nvSpPr>
          <p:cNvPr id="4" name="Footer Placeholder 3"/>
          <p:cNvSpPr>
            <a:spLocks noGrp="1"/>
          </p:cNvSpPr>
          <p:nvPr>
            <p:ph type="ftr" sz="quarter" idx="11"/>
          </p:nvPr>
        </p:nvSpPr>
        <p:spPr/>
        <p:txBody>
          <a:bodyPr/>
          <a:lstStyle/>
          <a:p>
            <a:r>
              <a:rPr lang="is-IS">
                <a:solidFill>
                  <a:prstClr val="black">
                    <a:tint val="75000"/>
                  </a:prstClr>
                </a:solidFill>
              </a:rPr>
              <a:t>Alma Ýr Ingólfsdóttir</a:t>
            </a:r>
          </a:p>
        </p:txBody>
      </p:sp>
      <p:sp>
        <p:nvSpPr>
          <p:cNvPr id="5" name="Slide Number Placeholder 4"/>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335213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45166-FF38-491B-B4B6-2A203C2350B0}" type="datetime1">
              <a:rPr lang="is-IS" smtClean="0">
                <a:solidFill>
                  <a:prstClr val="black">
                    <a:tint val="75000"/>
                  </a:prstClr>
                </a:solidFill>
              </a:rPr>
              <a:pPr/>
              <a:t>16.3.2017</a:t>
            </a:fld>
            <a:endParaRPr lang="is-IS">
              <a:solidFill>
                <a:prstClr val="black">
                  <a:tint val="75000"/>
                </a:prstClr>
              </a:solidFill>
            </a:endParaRPr>
          </a:p>
        </p:txBody>
      </p:sp>
      <p:sp>
        <p:nvSpPr>
          <p:cNvPr id="3" name="Footer Placeholder 2"/>
          <p:cNvSpPr>
            <a:spLocks noGrp="1"/>
          </p:cNvSpPr>
          <p:nvPr>
            <p:ph type="ftr" sz="quarter" idx="11"/>
          </p:nvPr>
        </p:nvSpPr>
        <p:spPr/>
        <p:txBody>
          <a:bodyPr/>
          <a:lstStyle/>
          <a:p>
            <a:r>
              <a:rPr lang="is-IS">
                <a:solidFill>
                  <a:prstClr val="black">
                    <a:tint val="75000"/>
                  </a:prstClr>
                </a:solidFill>
              </a:rPr>
              <a:t>Alma Ýr Ingólfsdóttir</a:t>
            </a:r>
          </a:p>
        </p:txBody>
      </p:sp>
      <p:sp>
        <p:nvSpPr>
          <p:cNvPr id="4" name="Slide Number Placeholder 3"/>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412847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s-IS"/>
          </a:p>
        </p:txBody>
      </p:sp>
      <p:sp>
        <p:nvSpPr>
          <p:cNvPr id="3" name="Content Placeholder 2"/>
          <p:cNvSpPr>
            <a:spLocks noGrp="1"/>
          </p:cNvSpPr>
          <p:nvPr>
            <p:ph idx="1"/>
          </p:nvPr>
        </p:nvSpPr>
        <p:spPr>
          <a:xfrm>
            <a:off x="3575050" y="273051"/>
            <a:ext cx="5111750" cy="5542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Text Placeholder 3"/>
          <p:cNvSpPr>
            <a:spLocks noGrp="1"/>
          </p:cNvSpPr>
          <p:nvPr>
            <p:ph type="body" sz="half" idx="2"/>
          </p:nvPr>
        </p:nvSpPr>
        <p:spPr>
          <a:xfrm>
            <a:off x="457200" y="1435101"/>
            <a:ext cx="3008313" cy="44421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A61C78-27FB-46DB-B506-50717A180315}" type="datetime1">
              <a:rPr lang="is-IS" smtClean="0">
                <a:solidFill>
                  <a:prstClr val="black">
                    <a:tint val="75000"/>
                  </a:prstClr>
                </a:solidFill>
              </a:rPr>
              <a:pPr/>
              <a:t>16.3.2017</a:t>
            </a:fld>
            <a:endParaRPr lang="is-IS">
              <a:solidFill>
                <a:prstClr val="black">
                  <a:tint val="75000"/>
                </a:prstClr>
              </a:solidFill>
            </a:endParaRPr>
          </a:p>
        </p:txBody>
      </p:sp>
      <p:sp>
        <p:nvSpPr>
          <p:cNvPr id="6" name="Footer Placeholder 5"/>
          <p:cNvSpPr>
            <a:spLocks noGrp="1"/>
          </p:cNvSpPr>
          <p:nvPr>
            <p:ph type="ftr" sz="quarter" idx="11"/>
          </p:nvPr>
        </p:nvSpPr>
        <p:spPr/>
        <p:txBody>
          <a:bodyPr/>
          <a:lstStyle/>
          <a:p>
            <a:r>
              <a:rPr lang="is-IS">
                <a:solidFill>
                  <a:prstClr val="black">
                    <a:tint val="75000"/>
                  </a:prstClr>
                </a:solidFill>
              </a:rPr>
              <a:t>Alma Ýr Ingólfsdóttir</a:t>
            </a:r>
          </a:p>
        </p:txBody>
      </p:sp>
      <p:sp>
        <p:nvSpPr>
          <p:cNvPr id="7" name="Slide Number Placeholder 6"/>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52487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4379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5BC434-07C4-400D-A944-3965F0A41780}" type="datetime1">
              <a:rPr lang="is-IS" smtClean="0">
                <a:solidFill>
                  <a:prstClr val="black">
                    <a:tint val="75000"/>
                  </a:prstClr>
                </a:solidFill>
              </a:rPr>
              <a:pPr/>
              <a:t>16.3.2017</a:t>
            </a:fld>
            <a:endParaRPr lang="is-IS">
              <a:solidFill>
                <a:prstClr val="black">
                  <a:tint val="75000"/>
                </a:prstClr>
              </a:solidFill>
            </a:endParaRPr>
          </a:p>
        </p:txBody>
      </p:sp>
      <p:sp>
        <p:nvSpPr>
          <p:cNvPr id="6" name="Footer Placeholder 5"/>
          <p:cNvSpPr>
            <a:spLocks noGrp="1"/>
          </p:cNvSpPr>
          <p:nvPr>
            <p:ph type="ftr" sz="quarter" idx="11"/>
          </p:nvPr>
        </p:nvSpPr>
        <p:spPr/>
        <p:txBody>
          <a:bodyPr/>
          <a:lstStyle/>
          <a:p>
            <a:r>
              <a:rPr lang="is-IS">
                <a:solidFill>
                  <a:prstClr val="black">
                    <a:tint val="75000"/>
                  </a:prstClr>
                </a:solidFill>
              </a:rPr>
              <a:t>Alma Ýr Ingólfsdóttir</a:t>
            </a:r>
          </a:p>
        </p:txBody>
      </p:sp>
      <p:sp>
        <p:nvSpPr>
          <p:cNvPr id="7" name="Slide Number Placeholder 6"/>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227037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0"/>
            <a:ext cx="1896094" cy="1412776"/>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is-IS" dirty="0"/>
          </a:p>
        </p:txBody>
      </p:sp>
      <p:sp>
        <p:nvSpPr>
          <p:cNvPr id="3" name="Text Placeholder 2"/>
          <p:cNvSpPr>
            <a:spLocks noGrp="1"/>
          </p:cNvSpPr>
          <p:nvPr>
            <p:ph type="body" idx="1"/>
          </p:nvPr>
        </p:nvSpPr>
        <p:spPr>
          <a:xfrm>
            <a:off x="457200" y="1600201"/>
            <a:ext cx="8229600" cy="420506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s-I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48F3F-C05D-4E8D-8B3E-C54E825D7BC8}"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s-IS">
                <a:solidFill>
                  <a:prstClr val="black">
                    <a:tint val="75000"/>
                  </a:prstClr>
                </a:solidFill>
              </a:rPr>
              <a:t>Alma Ýr Ingólfsdóttir</a:t>
            </a:r>
            <a:endParaRPr lang="is-I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pic>
        <p:nvPicPr>
          <p:cNvPr id="12" name="Picture 11"/>
          <p:cNvPicPr>
            <a:picLocks noChangeAspect="1"/>
          </p:cNvPicPr>
          <p:nvPr userDrawn="1"/>
        </p:nvPicPr>
        <p:blipFill rotWithShape="1">
          <a:blip r:embed="rId14">
            <a:extLst>
              <a:ext uri="{28A0092B-C50C-407E-A947-70E740481C1C}">
                <a14:useLocalDpi xmlns:a14="http://schemas.microsoft.com/office/drawing/2010/main" val="0"/>
              </a:ext>
            </a:extLst>
          </a:blip>
          <a:srcRect r="1004"/>
          <a:stretch/>
        </p:blipFill>
        <p:spPr>
          <a:xfrm>
            <a:off x="395536" y="5913089"/>
            <a:ext cx="8319210" cy="366600"/>
          </a:xfrm>
          <a:prstGeom prst="rect">
            <a:avLst/>
          </a:prstGeom>
        </p:spPr>
      </p:pic>
    </p:spTree>
    <p:extLst>
      <p:ext uri="{BB962C8B-B14F-4D97-AF65-F5344CB8AC3E}">
        <p14:creationId xmlns:p14="http://schemas.microsoft.com/office/powerpoint/2010/main" val="3909238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n-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628804"/>
            <a:ext cx="7772400" cy="1470025"/>
          </a:xfrm>
        </p:spPr>
        <p:txBody>
          <a:bodyPr>
            <a:normAutofit/>
          </a:bodyPr>
          <a:lstStyle/>
          <a:p>
            <a:r>
              <a:rPr lang="is-IS" dirty="0" smtClean="0"/>
              <a:t>Húsnæðisstuðningur</a:t>
            </a:r>
            <a:endParaRPr lang="is-IS" dirty="0"/>
          </a:p>
        </p:txBody>
      </p:sp>
      <p:sp>
        <p:nvSpPr>
          <p:cNvPr id="3" name="Subtitle 2"/>
          <p:cNvSpPr>
            <a:spLocks noGrp="1"/>
          </p:cNvSpPr>
          <p:nvPr>
            <p:ph type="subTitle" idx="1"/>
          </p:nvPr>
        </p:nvSpPr>
        <p:spPr>
          <a:xfrm>
            <a:off x="1331640" y="3933056"/>
            <a:ext cx="6400800" cy="1752600"/>
          </a:xfrm>
        </p:spPr>
        <p:txBody>
          <a:bodyPr>
            <a:normAutofit fontScale="85000" lnSpcReduction="10000"/>
          </a:bodyPr>
          <a:lstStyle/>
          <a:p>
            <a:r>
              <a:rPr lang="is-IS" sz="5400" dirty="0" smtClean="0"/>
              <a:t>Kynning á Opnum fundi kjarahóps ÖBÍ 18.3.2017</a:t>
            </a:r>
            <a:endParaRPr lang="is-IS" sz="5400" dirty="0"/>
          </a:p>
        </p:txBody>
      </p:sp>
    </p:spTree>
    <p:extLst>
      <p:ext uri="{BB962C8B-B14F-4D97-AF65-F5344CB8AC3E}">
        <p14:creationId xmlns:p14="http://schemas.microsoft.com/office/powerpoint/2010/main" val="3408983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Allar skattskyldar tekjur skerða húsnæðisstuðning</a:t>
            </a:r>
            <a:endParaRPr lang="is-IS" dirty="0"/>
          </a:p>
        </p:txBody>
      </p:sp>
      <p:sp>
        <p:nvSpPr>
          <p:cNvPr id="3" name="Content Placeholder 2"/>
          <p:cNvSpPr>
            <a:spLocks noGrp="1"/>
          </p:cNvSpPr>
          <p:nvPr>
            <p:ph idx="1"/>
          </p:nvPr>
        </p:nvSpPr>
        <p:spPr/>
        <p:txBody>
          <a:bodyPr>
            <a:normAutofit fontScale="77500" lnSpcReduction="20000"/>
          </a:bodyPr>
          <a:lstStyle/>
          <a:p>
            <a:r>
              <a:rPr lang="is-IS" b="1" dirty="0" smtClean="0"/>
              <a:t>Dæmi um greiðslur frá TR, sem skerða húsnæðis- stuðninginn (9% / um 50%): </a:t>
            </a:r>
          </a:p>
          <a:p>
            <a:r>
              <a:rPr lang="is-IS" dirty="0" smtClean="0"/>
              <a:t>Greiðslur til að mæta kostnaði, </a:t>
            </a:r>
            <a:r>
              <a:rPr lang="is-IS" dirty="0" smtClean="0"/>
              <a:t>svo sem </a:t>
            </a:r>
            <a:r>
              <a:rPr lang="is-IS" dirty="0" smtClean="0"/>
              <a:t>uppbót á lífeyri vegna lyfjakaupa, kaupa á heyrnartæki, notkunar súrefnissíu o.fl. </a:t>
            </a:r>
          </a:p>
          <a:p>
            <a:r>
              <a:rPr lang="is-IS" dirty="0" smtClean="0"/>
              <a:t>Uppbót vegna reksturs bifreiðar til hreyfihamlaðra </a:t>
            </a:r>
          </a:p>
          <a:p>
            <a:r>
              <a:rPr lang="is-IS" dirty="0" smtClean="0"/>
              <a:t>Desember- og orlofsuppbót</a:t>
            </a:r>
          </a:p>
          <a:p>
            <a:r>
              <a:rPr lang="is-IS" dirty="0" smtClean="0"/>
              <a:t>Mæðra-/feðralaun</a:t>
            </a:r>
          </a:p>
          <a:p>
            <a:r>
              <a:rPr lang="is-IS" dirty="0" smtClean="0"/>
              <a:t>Maka- og umönnunarbætur</a:t>
            </a:r>
          </a:p>
          <a:p>
            <a:r>
              <a:rPr lang="is-IS" dirty="0" smtClean="0"/>
              <a:t>Dánarbætur</a:t>
            </a:r>
          </a:p>
          <a:p>
            <a:r>
              <a:rPr lang="is-IS" dirty="0" smtClean="0"/>
              <a:t>Styrkir t.d. frá stéttarfélögum, sem eru skattskyldir. </a:t>
            </a:r>
          </a:p>
          <a:p>
            <a:endParaRPr lang="is-IS" dirty="0"/>
          </a:p>
        </p:txBody>
      </p:sp>
    </p:spTree>
    <p:extLst>
      <p:ext uri="{BB962C8B-B14F-4D97-AF65-F5344CB8AC3E}">
        <p14:creationId xmlns:p14="http://schemas.microsoft.com/office/powerpoint/2010/main" val="550639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Dæmi II. Tveir lífeyrisþegar búa saman </a:t>
            </a:r>
            <a:endParaRPr lang="is-IS" dirty="0"/>
          </a:p>
        </p:txBody>
      </p:sp>
      <p:sp>
        <p:nvSpPr>
          <p:cNvPr id="3" name="Content Placeholder 2"/>
          <p:cNvSpPr>
            <a:spLocks noGrp="1"/>
          </p:cNvSpPr>
          <p:nvPr>
            <p:ph idx="1"/>
          </p:nvPr>
        </p:nvSpPr>
        <p:spPr/>
        <p:txBody>
          <a:bodyPr>
            <a:normAutofit/>
          </a:bodyPr>
          <a:lstStyle/>
          <a:p>
            <a:pPr marL="0" lvl="0" indent="0">
              <a:buNone/>
            </a:pPr>
            <a:r>
              <a:rPr lang="is-IS" sz="2700" dirty="0" smtClean="0">
                <a:solidFill>
                  <a:prstClr val="black"/>
                </a:solidFill>
              </a:rPr>
              <a:t>Tveir lífeyrisþegar með óskertan lífeyrir almannatrygginga (samanlagðar tekjur </a:t>
            </a:r>
            <a:r>
              <a:rPr lang="pt-BR" sz="2700" dirty="0" smtClean="0">
                <a:solidFill>
                  <a:prstClr val="black"/>
                </a:solidFill>
              </a:rPr>
              <a:t>455.766 </a:t>
            </a:r>
            <a:r>
              <a:rPr lang="pt-BR" sz="2700" dirty="0">
                <a:solidFill>
                  <a:prstClr val="black"/>
                </a:solidFill>
              </a:rPr>
              <a:t>kr. </a:t>
            </a:r>
            <a:r>
              <a:rPr lang="pt-BR" sz="2700" dirty="0" smtClean="0">
                <a:solidFill>
                  <a:prstClr val="black"/>
                </a:solidFill>
              </a:rPr>
              <a:t>fyrir skatt – 393.220 kr. eftir skatt </a:t>
            </a:r>
            <a:r>
              <a:rPr lang="is-IS" sz="2700" dirty="0" smtClean="0">
                <a:solidFill>
                  <a:prstClr val="black"/>
                </a:solidFill>
              </a:rPr>
              <a:t>)</a:t>
            </a:r>
            <a:endParaRPr lang="is-IS" sz="2700" dirty="0">
              <a:solidFill>
                <a:prstClr val="black"/>
              </a:solidFill>
            </a:endParaRPr>
          </a:p>
          <a:p>
            <a:pPr marL="0" lvl="0" indent="0">
              <a:buNone/>
            </a:pPr>
            <a:r>
              <a:rPr lang="is-IS" sz="2700" dirty="0" smtClean="0">
                <a:solidFill>
                  <a:prstClr val="black"/>
                </a:solidFill>
              </a:rPr>
              <a:t>Fá rúmum </a:t>
            </a:r>
            <a:r>
              <a:rPr lang="is-IS" sz="2700" b="1" dirty="0" smtClean="0">
                <a:solidFill>
                  <a:srgbClr val="FF0000"/>
                </a:solidFill>
              </a:rPr>
              <a:t>15 þús kr. lægri </a:t>
            </a:r>
            <a:r>
              <a:rPr lang="is-IS" sz="2700" dirty="0" smtClean="0">
                <a:solidFill>
                  <a:prstClr val="black"/>
                </a:solidFill>
              </a:rPr>
              <a:t>heildarhúsnæðisstuðning nú en á síðustu árum. </a:t>
            </a:r>
          </a:p>
          <a:p>
            <a:pPr marL="0" lvl="0" indent="0">
              <a:buNone/>
            </a:pPr>
            <a:r>
              <a:rPr lang="is-IS" sz="2700" dirty="0" smtClean="0">
                <a:solidFill>
                  <a:prstClr val="black"/>
                </a:solidFill>
              </a:rPr>
              <a:t>Sérstakur húsnæðisstuðningur fellur niður vegna tekna. </a:t>
            </a:r>
          </a:p>
        </p:txBody>
      </p:sp>
    </p:spTree>
    <p:extLst>
      <p:ext uri="{BB962C8B-B14F-4D97-AF65-F5344CB8AC3E}">
        <p14:creationId xmlns:p14="http://schemas.microsoft.com/office/powerpoint/2010/main" val="2667471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txBody>
          <a:bodyPr>
            <a:normAutofit fontScale="90000"/>
          </a:bodyPr>
          <a:lstStyle/>
          <a:p>
            <a:r>
              <a:rPr lang="is-IS" dirty="0" smtClean="0"/>
              <a:t>Einstætt foreldri með eitt barn undir 18 ára aldri – dæmi úr Hafnarfirði</a:t>
            </a:r>
            <a:endParaRPr lang="is-IS" dirty="0"/>
          </a:p>
        </p:txBody>
      </p:sp>
      <p:sp>
        <p:nvSpPr>
          <p:cNvPr id="3" name="Content Placeholder 2"/>
          <p:cNvSpPr>
            <a:spLocks noGrp="1"/>
          </p:cNvSpPr>
          <p:nvPr>
            <p:ph idx="1"/>
          </p:nvPr>
        </p:nvSpPr>
        <p:spPr>
          <a:xfrm>
            <a:off x="539552" y="2204865"/>
            <a:ext cx="8229600" cy="2952328"/>
          </a:xfrm>
        </p:spPr>
        <p:txBody>
          <a:bodyPr>
            <a:normAutofit/>
          </a:bodyPr>
          <a:lstStyle/>
          <a:p>
            <a:pPr marL="0" indent="0">
              <a:buNone/>
            </a:pPr>
            <a:r>
              <a:rPr lang="is-IS" b="1" dirty="0" smtClean="0"/>
              <a:t>Engin tekjuskerðing – fær hámarksgreiðslur bæði fyrir og eftir breytinguna 1.1. 2017. </a:t>
            </a:r>
          </a:p>
          <a:p>
            <a:pPr marL="0" indent="0">
              <a:buNone/>
            </a:pPr>
            <a:endParaRPr lang="is-IS" dirty="0" smtClean="0"/>
          </a:p>
          <a:p>
            <a:pPr marL="0" indent="0">
              <a:buNone/>
            </a:pPr>
            <a:r>
              <a:rPr lang="is-IS" dirty="0" smtClean="0"/>
              <a:t>Heildarhúsnæðisstuðningur </a:t>
            </a:r>
            <a:r>
              <a:rPr lang="is-IS" b="1" dirty="0" smtClean="0">
                <a:solidFill>
                  <a:srgbClr val="FF0000"/>
                </a:solidFill>
              </a:rPr>
              <a:t>lækkar um 2.000 kr. </a:t>
            </a:r>
            <a:r>
              <a:rPr lang="is-IS" dirty="0" smtClean="0"/>
              <a:t>við breytinguna.  </a:t>
            </a:r>
            <a:endParaRPr lang="is-IS" dirty="0"/>
          </a:p>
          <a:p>
            <a:endParaRPr lang="is-IS" dirty="0"/>
          </a:p>
        </p:txBody>
      </p:sp>
    </p:spTree>
    <p:extLst>
      <p:ext uri="{BB962C8B-B14F-4D97-AF65-F5344CB8AC3E}">
        <p14:creationId xmlns:p14="http://schemas.microsoft.com/office/powerpoint/2010/main" val="2627676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rmAutofit fontScale="90000"/>
          </a:bodyPr>
          <a:lstStyle/>
          <a:p>
            <a:r>
              <a:rPr lang="is-IS" dirty="0" smtClean="0"/>
              <a:t>Lífeyrisþegar </a:t>
            </a:r>
            <a:r>
              <a:rPr lang="is-IS" dirty="0" smtClean="0"/>
              <a:t>greiða </a:t>
            </a:r>
            <a:r>
              <a:rPr lang="is-IS" dirty="0" smtClean="0"/>
              <a:t>hærra hlutfall ráðstöfunartekna sinna í leigu en áður</a:t>
            </a:r>
            <a:endParaRPr lang="is-IS" dirty="0"/>
          </a:p>
        </p:txBody>
      </p:sp>
      <p:sp>
        <p:nvSpPr>
          <p:cNvPr id="3" name="Content Placeholder 2"/>
          <p:cNvSpPr>
            <a:spLocks noGrp="1"/>
          </p:cNvSpPr>
          <p:nvPr>
            <p:ph idx="1"/>
          </p:nvPr>
        </p:nvSpPr>
        <p:spPr>
          <a:xfrm>
            <a:off x="611560" y="1988840"/>
            <a:ext cx="8229600" cy="4525963"/>
          </a:xfrm>
        </p:spPr>
        <p:txBody>
          <a:bodyPr>
            <a:normAutofit lnSpcReduction="10000"/>
          </a:bodyPr>
          <a:lstStyle/>
          <a:p>
            <a:pPr marL="0" indent="0">
              <a:buNone/>
            </a:pPr>
            <a:r>
              <a:rPr lang="is-IS" dirty="0" smtClean="0"/>
              <a:t>Markmiðið var að lækka greiðslubyrði vegna húsnæðiskostnaðar hjá þeim sem eru á annan hátt ekki færir um að sjá sér fyrir húsnæði eða eru með íþyngjandi húsnæðiskostnað. </a:t>
            </a:r>
          </a:p>
          <a:p>
            <a:pPr marL="0" indent="0">
              <a:buNone/>
            </a:pPr>
            <a:r>
              <a:rPr lang="is-IS" dirty="0" smtClean="0"/>
              <a:t>Breytingin hefur </a:t>
            </a:r>
            <a:r>
              <a:rPr lang="is-IS" dirty="0" smtClean="0"/>
              <a:t>haft þveröfug áhrif og hækkað </a:t>
            </a:r>
            <a:r>
              <a:rPr lang="is-IS" dirty="0" smtClean="0"/>
              <a:t>greiðslubyrðina hjá hópi lífeyrisþega. Ófá dæmi um að lífeyrisþegar séu að greiða 60% eða jafnvel hærra hlutfall ráðstöfunartekna sinna í leigu. </a:t>
            </a:r>
          </a:p>
        </p:txBody>
      </p:sp>
    </p:spTree>
    <p:extLst>
      <p:ext uri="{BB962C8B-B14F-4D97-AF65-F5344CB8AC3E}">
        <p14:creationId xmlns:p14="http://schemas.microsoft.com/office/powerpoint/2010/main" val="2044908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s-IS" dirty="0" smtClean="0"/>
              <a:t>Vaxtabætur </a:t>
            </a:r>
            <a:endParaRPr lang="is-IS" dirty="0"/>
          </a:p>
        </p:txBody>
      </p:sp>
      <p:sp>
        <p:nvSpPr>
          <p:cNvPr id="3" name="Subtitle 2"/>
          <p:cNvSpPr>
            <a:spLocks noGrp="1"/>
          </p:cNvSpPr>
          <p:nvPr>
            <p:ph idx="1"/>
          </p:nvPr>
        </p:nvSpPr>
        <p:spPr/>
        <p:txBody>
          <a:bodyPr/>
          <a:lstStyle/>
          <a:p>
            <a:endParaRPr lang="en-US" dirty="0"/>
          </a:p>
          <a:p>
            <a:endParaRPr lang="en-US" dirty="0"/>
          </a:p>
          <a:p>
            <a:endParaRPr lang="en-US" dirty="0"/>
          </a:p>
        </p:txBody>
      </p:sp>
      <p:sp>
        <p:nvSpPr>
          <p:cNvPr id="6" name="Rectangle 5"/>
          <p:cNvSpPr/>
          <p:nvPr/>
        </p:nvSpPr>
        <p:spPr>
          <a:xfrm>
            <a:off x="827584" y="1340768"/>
            <a:ext cx="7848872" cy="3243965"/>
          </a:xfrm>
          <a:prstGeom prst="rect">
            <a:avLst/>
          </a:prstGeom>
        </p:spPr>
        <p:txBody>
          <a:bodyPr wrap="square">
            <a:spAutoFit/>
          </a:bodyPr>
          <a:lstStyle/>
          <a:p>
            <a:pPr marL="342900" lvl="0" indent="-342900">
              <a:spcBef>
                <a:spcPct val="20000"/>
              </a:spcBef>
              <a:buFont typeface="Arial" panose="020B0604020202020204" pitchFamily="34" charset="0"/>
              <a:buChar char="•"/>
            </a:pPr>
            <a:r>
              <a:rPr lang="is-IS" sz="3200" dirty="0" smtClean="0">
                <a:solidFill>
                  <a:prstClr val="black"/>
                </a:solidFill>
              </a:rPr>
              <a:t>Hópur lágtekjufólks, sem er að greiða af húsnæðislánum, </a:t>
            </a:r>
            <a:r>
              <a:rPr lang="is-IS" sz="3200" dirty="0">
                <a:solidFill>
                  <a:prstClr val="black"/>
                </a:solidFill>
              </a:rPr>
              <a:t>fer á mis við </a:t>
            </a:r>
            <a:r>
              <a:rPr lang="is-IS" sz="3200" dirty="0" smtClean="0">
                <a:solidFill>
                  <a:prstClr val="black"/>
                </a:solidFill>
              </a:rPr>
              <a:t>vaxtabætur.</a:t>
            </a:r>
          </a:p>
          <a:p>
            <a:pPr marL="342900" lvl="0" indent="-342900">
              <a:spcBef>
                <a:spcPct val="20000"/>
              </a:spcBef>
              <a:buFont typeface="Arial" panose="020B0604020202020204" pitchFamily="34" charset="0"/>
              <a:buChar char="•"/>
            </a:pPr>
            <a:r>
              <a:rPr lang="is-IS" sz="3200" dirty="0" smtClean="0">
                <a:solidFill>
                  <a:prstClr val="black"/>
                </a:solidFill>
              </a:rPr>
              <a:t>Tekjuskerðing </a:t>
            </a:r>
            <a:r>
              <a:rPr lang="is-IS" sz="3200" dirty="0" smtClean="0">
                <a:solidFill>
                  <a:prstClr val="black"/>
                </a:solidFill>
              </a:rPr>
              <a:t>hefur aukist úr </a:t>
            </a:r>
            <a:r>
              <a:rPr lang="is-IS" sz="3200" dirty="0" smtClean="0">
                <a:solidFill>
                  <a:prstClr val="black"/>
                </a:solidFill>
              </a:rPr>
              <a:t>6% (árið 2010) í 8,5% (frá árinu 2014). </a:t>
            </a:r>
          </a:p>
          <a:p>
            <a:pPr marL="342900" lvl="0" indent="-342900">
              <a:spcBef>
                <a:spcPct val="20000"/>
              </a:spcBef>
              <a:buFont typeface="Arial" panose="020B0604020202020204" pitchFamily="34" charset="0"/>
              <a:buChar char="•"/>
            </a:pPr>
            <a:r>
              <a:rPr lang="is-IS" sz="3200" dirty="0" smtClean="0">
                <a:solidFill>
                  <a:prstClr val="black"/>
                </a:solidFill>
              </a:rPr>
              <a:t>Eignastofninn var lækkaður um nærri helming árið 2011 og lítið hækkað síðan. </a:t>
            </a:r>
            <a:endParaRPr lang="is-IS" sz="3200" dirty="0">
              <a:solidFill>
                <a:prstClr val="black"/>
              </a:solidFill>
            </a:endParaRPr>
          </a:p>
        </p:txBody>
      </p:sp>
    </p:spTree>
    <p:extLst>
      <p:ext uri="{BB962C8B-B14F-4D97-AF65-F5344CB8AC3E}">
        <p14:creationId xmlns:p14="http://schemas.microsoft.com/office/powerpoint/2010/main" val="1197503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s-IS" dirty="0" smtClean="0"/>
              <a:t>Vaxtabætur </a:t>
            </a:r>
            <a:endParaRPr lang="is-IS" dirty="0"/>
          </a:p>
        </p:txBody>
      </p:sp>
      <p:sp>
        <p:nvSpPr>
          <p:cNvPr id="3" name="Subtitle 2"/>
          <p:cNvSpPr>
            <a:spLocks noGrp="1"/>
          </p:cNvSpPr>
          <p:nvPr>
            <p:ph idx="1"/>
          </p:nvPr>
        </p:nvSpPr>
        <p:spPr>
          <a:xfrm>
            <a:off x="467544" y="1340768"/>
            <a:ext cx="8229600" cy="4205063"/>
          </a:xfrm>
        </p:spPr>
        <p:txBody>
          <a:bodyPr>
            <a:normAutofit fontScale="92500" lnSpcReduction="20000"/>
          </a:bodyPr>
          <a:lstStyle/>
          <a:p>
            <a:r>
              <a:rPr lang="is-IS" dirty="0" smtClean="0"/>
              <a:t>Fasteignamat hefur hækkað </a:t>
            </a:r>
            <a:r>
              <a:rPr lang="is-IS" dirty="0"/>
              <a:t>mikið síðustu </a:t>
            </a:r>
            <a:r>
              <a:rPr lang="is-IS" dirty="0" smtClean="0"/>
              <a:t>ár og hækkar þar með </a:t>
            </a:r>
            <a:r>
              <a:rPr lang="is-IS" dirty="0" smtClean="0"/>
              <a:t>eignastofninn, en með eignastofn er átt við allar </a:t>
            </a:r>
            <a:r>
              <a:rPr lang="is-IS" dirty="0" smtClean="0"/>
              <a:t>eignir mínus allar </a:t>
            </a:r>
            <a:r>
              <a:rPr lang="is-IS" dirty="0" smtClean="0"/>
              <a:t>skuldir. </a:t>
            </a:r>
            <a:endParaRPr lang="is-IS" dirty="0" smtClean="0"/>
          </a:p>
          <a:p>
            <a:r>
              <a:rPr lang="is-IS" dirty="0"/>
              <a:t>Ef eignastofn einstaklings/einstætts foreldris fer yfir 7.200.000 kr. falla vaxtabætur </a:t>
            </a:r>
            <a:r>
              <a:rPr lang="is-IS" dirty="0" smtClean="0"/>
              <a:t>niður. </a:t>
            </a:r>
          </a:p>
          <a:p>
            <a:r>
              <a:rPr lang="is-IS" dirty="0" smtClean="0"/>
              <a:t>Dæmi: Einstaklingur með heildartekjur 3.000.000 kr. ári, skuldar 15.000.000 kr. í íbúðinni, á 10.000.000 kr.  </a:t>
            </a:r>
            <a:r>
              <a:rPr lang="is-IS" dirty="0"/>
              <a:t>f</a:t>
            </a:r>
            <a:r>
              <a:rPr lang="is-IS" dirty="0" smtClean="0"/>
              <a:t>ær engar vaxtabætur </a:t>
            </a:r>
            <a:r>
              <a:rPr lang="is-IS" dirty="0" smtClean="0"/>
              <a:t>– óháð því hversu há vaxtagjöldin eru.  </a:t>
            </a:r>
            <a:endParaRPr lang="is-IS" dirty="0"/>
          </a:p>
          <a:p>
            <a:endParaRPr lang="is-IS" dirty="0"/>
          </a:p>
        </p:txBody>
      </p:sp>
    </p:spTree>
    <p:extLst>
      <p:ext uri="{BB962C8B-B14F-4D97-AF65-F5344CB8AC3E}">
        <p14:creationId xmlns:p14="http://schemas.microsoft.com/office/powerpoint/2010/main" val="2115220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Greiðslumat</a:t>
            </a:r>
            <a:endParaRPr lang="is-IS" dirty="0"/>
          </a:p>
        </p:txBody>
      </p:sp>
      <p:sp>
        <p:nvSpPr>
          <p:cNvPr id="3" name="Content Placeholder 2"/>
          <p:cNvSpPr>
            <a:spLocks noGrp="1"/>
          </p:cNvSpPr>
          <p:nvPr>
            <p:ph idx="1"/>
          </p:nvPr>
        </p:nvSpPr>
        <p:spPr/>
        <p:txBody>
          <a:bodyPr>
            <a:normAutofit/>
          </a:bodyPr>
          <a:lstStyle/>
          <a:p>
            <a:r>
              <a:rPr lang="is-IS" dirty="0" smtClean="0"/>
              <a:t>Lágtekjufólki er gert nær ómögulegt að kaupa eigin húsnæði, jafnvel þó það eigi fyrir útborguninni. </a:t>
            </a:r>
          </a:p>
          <a:p>
            <a:r>
              <a:rPr lang="is-IS" dirty="0" smtClean="0"/>
              <a:t>Tilgangurinn </a:t>
            </a:r>
            <a:r>
              <a:rPr lang="is-IS" dirty="0"/>
              <a:t>með greiðslumati er að sjá hversu mikið svigrúm þú hefur til að greiða af húsnæðislánum eftir að tekið hefur verið tillit til annarra útgjalda, s.s. vegna matarkaupa, reksturs bifreiðar, annarra lána og þess </a:t>
            </a:r>
            <a:r>
              <a:rPr lang="is-IS" dirty="0" smtClean="0"/>
              <a:t>háttar</a:t>
            </a:r>
            <a:r>
              <a:rPr lang="is-IS" dirty="0" smtClean="0"/>
              <a:t>.</a:t>
            </a:r>
            <a:endParaRPr lang="is-IS" dirty="0"/>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16</a:t>
            </a:fld>
            <a:endParaRPr lang="is-IS">
              <a:solidFill>
                <a:prstClr val="black">
                  <a:tint val="75000"/>
                </a:prstClr>
              </a:solidFill>
            </a:endParaRPr>
          </a:p>
        </p:txBody>
      </p:sp>
    </p:spTree>
    <p:extLst>
      <p:ext uri="{BB962C8B-B14F-4D97-AF65-F5344CB8AC3E}">
        <p14:creationId xmlns:p14="http://schemas.microsoft.com/office/powerpoint/2010/main" val="1666793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Dæmi; synjun um greiðslumat</a:t>
            </a:r>
            <a:endParaRPr lang="is-IS" dirty="0"/>
          </a:p>
        </p:txBody>
      </p:sp>
      <p:sp>
        <p:nvSpPr>
          <p:cNvPr id="3" name="Content Placeholder 2"/>
          <p:cNvSpPr>
            <a:spLocks noGrp="1"/>
          </p:cNvSpPr>
          <p:nvPr>
            <p:ph idx="1"/>
          </p:nvPr>
        </p:nvSpPr>
        <p:spPr>
          <a:xfrm>
            <a:off x="457200" y="1268761"/>
            <a:ext cx="8229600" cy="4536504"/>
          </a:xfrm>
        </p:spPr>
        <p:txBody>
          <a:bodyPr>
            <a:noAutofit/>
          </a:bodyPr>
          <a:lstStyle/>
          <a:p>
            <a:r>
              <a:rPr lang="is-IS" sz="2400" dirty="0" smtClean="0"/>
              <a:t>Örorkulífeyrisþegi með óskertan lífeyrir almannatrygginga, býr einn, fékk synjun um greiðslumat fyrir 23.500.000 kr. íbúð þrátt fyrir að eiga 15.000.000 kr. eigið fé.  Engar skuldir.  </a:t>
            </a:r>
          </a:p>
          <a:p>
            <a:r>
              <a:rPr lang="is-IS" sz="2400" dirty="0" smtClean="0"/>
              <a:t>Mánaðaleg greiðslubyrði vegna húsnæðis 55 þús kr. á mánuði. </a:t>
            </a:r>
          </a:p>
          <a:p>
            <a:r>
              <a:rPr lang="is-IS" sz="2400" dirty="0"/>
              <a:t>Þarf að greiða mun hærri upphæð í húsaleigu mánaðarlega. </a:t>
            </a:r>
          </a:p>
          <a:p>
            <a:r>
              <a:rPr lang="is-IS" sz="2400" dirty="0"/>
              <a:t>Fær ekki félagslegt húsnæði, er yfir </a:t>
            </a:r>
            <a:r>
              <a:rPr lang="is-IS" sz="2400" dirty="0" smtClean="0"/>
              <a:t>eignamörkum. </a:t>
            </a:r>
          </a:p>
          <a:p>
            <a:r>
              <a:rPr lang="is-IS" sz="2400" dirty="0" smtClean="0"/>
              <a:t>Fær ekki húsnæðisstuðning, eignir yfir eignamörk. </a:t>
            </a:r>
          </a:p>
          <a:p>
            <a:r>
              <a:rPr lang="is-IS" sz="2400" dirty="0" smtClean="0"/>
              <a:t>Fastur á almennum leigumarkaði. </a:t>
            </a:r>
          </a:p>
          <a:p>
            <a:r>
              <a:rPr lang="is-IS" sz="2400" dirty="0" smtClean="0"/>
              <a:t>Fengi t.d. </a:t>
            </a:r>
            <a:r>
              <a:rPr lang="is-IS" sz="2400" dirty="0"/>
              <a:t>l</a:t>
            </a:r>
            <a:r>
              <a:rPr lang="is-IS" sz="2400" dirty="0" smtClean="0"/>
              <a:t>ækkun fasteignagjalda vegna lágra tekna ef hann gæti keypt eigin húsnæði. </a:t>
            </a:r>
            <a:endParaRPr lang="is-IS" sz="2400" dirty="0"/>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17</a:t>
            </a:fld>
            <a:endParaRPr lang="is-IS">
              <a:solidFill>
                <a:prstClr val="black">
                  <a:tint val="75000"/>
                </a:prstClr>
              </a:solidFill>
            </a:endParaRPr>
          </a:p>
        </p:txBody>
      </p:sp>
    </p:spTree>
    <p:extLst>
      <p:ext uri="{BB962C8B-B14F-4D97-AF65-F5344CB8AC3E}">
        <p14:creationId xmlns:p14="http://schemas.microsoft.com/office/powerpoint/2010/main" val="2165096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Neysluviðmið versus lífeyrir almannatrygginga </a:t>
            </a:r>
            <a:endParaRPr lang="is-IS" dirty="0"/>
          </a:p>
        </p:txBody>
      </p:sp>
      <p:sp>
        <p:nvSpPr>
          <p:cNvPr id="3" name="Content Placeholder 2"/>
          <p:cNvSpPr>
            <a:spLocks noGrp="1"/>
          </p:cNvSpPr>
          <p:nvPr>
            <p:ph idx="1"/>
          </p:nvPr>
        </p:nvSpPr>
        <p:spPr/>
        <p:txBody>
          <a:bodyPr>
            <a:normAutofit fontScale="70000" lnSpcReduction="20000"/>
          </a:bodyPr>
          <a:lstStyle/>
          <a:p>
            <a:r>
              <a:rPr lang="is-IS" dirty="0"/>
              <a:t>Samkvæmt greiðslumati, sem byggir </a:t>
            </a:r>
            <a:r>
              <a:rPr lang="is-IS" dirty="0" smtClean="0"/>
              <a:t>meðal annars </a:t>
            </a:r>
            <a:r>
              <a:rPr lang="is-IS" dirty="0"/>
              <a:t>á neysluviðmiðum velferðarráðuneytisins, eru tekjurnar ekki nóg háar til að standa undir greiðslubyrðinni af lánunum. Til viðbótar við neysluviðmiðin eru áætlun um rekstrarkostnað bifreiða og </a:t>
            </a:r>
            <a:r>
              <a:rPr lang="is-IS" dirty="0" smtClean="0"/>
              <a:t>húsnæðis. Neysluviðmiðin </a:t>
            </a:r>
            <a:r>
              <a:rPr lang="is-IS" dirty="0"/>
              <a:t>eru án húsnæðiskostnaðar og útgjalda vegna samgagna. </a:t>
            </a:r>
          </a:p>
          <a:p>
            <a:r>
              <a:rPr lang="is-IS" dirty="0"/>
              <a:t>Örorkulífeyrisþegum er ætlað að framfleyta sér á tekjum sem eru langt undir neysluviðmiðum velferðarráðuneytisins, sömu viðmiðum og eru notuð til að finna út framfærslukostnað við greiðslumat.  </a:t>
            </a:r>
          </a:p>
          <a:p>
            <a:r>
              <a:rPr lang="is-IS" dirty="0" smtClean="0"/>
              <a:t>Heildarútgjöld skv. dæmigerðu neysluviðmið fyrir einstakling </a:t>
            </a:r>
            <a:r>
              <a:rPr lang="is-IS" b="1" dirty="0" smtClean="0"/>
              <a:t>án</a:t>
            </a:r>
            <a:r>
              <a:rPr lang="is-IS" dirty="0" smtClean="0"/>
              <a:t> húsnæðiskostnaðar er mjög svipuð upphæð og ráðstöfunartekjur </a:t>
            </a:r>
            <a:r>
              <a:rPr lang="is-IS" dirty="0" smtClean="0"/>
              <a:t>örorkulífeyrisþega með engar eða lágar aðrar tekjur og fær greidda heimilisuppbót, eins og sjá má á næstu glæru. </a:t>
            </a:r>
            <a:endParaRPr lang="is-IS" dirty="0"/>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16.3.2017</a:t>
            </a:fld>
            <a:endParaRPr lang="is-IS">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18</a:t>
            </a:fld>
            <a:endParaRPr lang="is-IS">
              <a:solidFill>
                <a:prstClr val="black">
                  <a:tint val="75000"/>
                </a:prstClr>
              </a:solidFill>
            </a:endParaRPr>
          </a:p>
        </p:txBody>
      </p:sp>
    </p:spTree>
    <p:extLst>
      <p:ext uri="{BB962C8B-B14F-4D97-AF65-F5344CB8AC3E}">
        <p14:creationId xmlns:p14="http://schemas.microsoft.com/office/powerpoint/2010/main" val="1025500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Engin peningur fyrir húsnæðiskostnaði</a:t>
            </a:r>
            <a:endParaRPr lang="is-I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4509225"/>
              </p:ext>
            </p:extLst>
          </p:nvPr>
        </p:nvGraphicFramePr>
        <p:xfrm>
          <a:off x="755576" y="1412776"/>
          <a:ext cx="7200800" cy="3960441"/>
        </p:xfrm>
        <a:graphic>
          <a:graphicData uri="http://schemas.openxmlformats.org/drawingml/2006/table">
            <a:tbl>
              <a:tblPr firstRow="1" firstCol="1" bandRow="1"/>
              <a:tblGrid>
                <a:gridCol w="3599814"/>
                <a:gridCol w="3600986"/>
              </a:tblGrid>
              <a:tr h="440049">
                <a:tc>
                  <a:txBody>
                    <a:bodyPr/>
                    <a:lstStyle/>
                    <a:p>
                      <a:pPr>
                        <a:spcAft>
                          <a:spcPts val="0"/>
                        </a:spcAft>
                      </a:pPr>
                      <a:r>
                        <a:rPr lang="is-IS" sz="2400" dirty="0">
                          <a:effectLst/>
                          <a:latin typeface="Arial"/>
                        </a:rPr>
                        <a:t> </a:t>
                      </a:r>
                      <a:r>
                        <a:rPr lang="is-IS" sz="2400" dirty="0" smtClean="0">
                          <a:effectLst/>
                          <a:latin typeface="Arial"/>
                        </a:rPr>
                        <a:t>Einstaklingur býr einn </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s-IS" sz="2400" dirty="0">
                          <a:effectLst/>
                          <a:latin typeface="Arial"/>
                        </a:rPr>
                        <a:t>Upphæðir á mánuði </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0196">
                <a:tc>
                  <a:txBody>
                    <a:bodyPr/>
                    <a:lstStyle/>
                    <a:p>
                      <a:pPr>
                        <a:spcAft>
                          <a:spcPts val="0"/>
                        </a:spcAft>
                      </a:pPr>
                      <a:endParaRPr lang="is-IS" sz="2400" dirty="0" smtClean="0">
                        <a:effectLst/>
                        <a:latin typeface="Arial"/>
                      </a:endParaRPr>
                    </a:p>
                    <a:p>
                      <a:pPr>
                        <a:spcAft>
                          <a:spcPts val="0"/>
                        </a:spcAft>
                      </a:pPr>
                      <a:r>
                        <a:rPr lang="is-IS" sz="2400" dirty="0" smtClean="0">
                          <a:effectLst/>
                          <a:latin typeface="Arial"/>
                        </a:rPr>
                        <a:t>Dæmigert</a:t>
                      </a:r>
                      <a:r>
                        <a:rPr lang="is-IS" sz="2400" baseline="0" dirty="0" smtClean="0">
                          <a:effectLst/>
                          <a:latin typeface="Arial"/>
                        </a:rPr>
                        <a:t> neysluviðmið</a:t>
                      </a:r>
                      <a:endParaRPr lang="is-IS" sz="2400" dirty="0">
                        <a:effectLst/>
                        <a:latin typeface="Calibri"/>
                      </a:endParaRPr>
                    </a:p>
                    <a:p>
                      <a:pPr>
                        <a:spcAft>
                          <a:spcPts val="0"/>
                        </a:spcAft>
                      </a:pPr>
                      <a:r>
                        <a:rPr lang="is-IS" sz="2400" dirty="0">
                          <a:effectLst/>
                          <a:latin typeface="Arial"/>
                        </a:rPr>
                        <a:t>Heildarútgjöld </a:t>
                      </a:r>
                      <a:r>
                        <a:rPr lang="is-IS" sz="2400" b="1" dirty="0">
                          <a:effectLst/>
                          <a:latin typeface="Arial"/>
                        </a:rPr>
                        <a:t>án</a:t>
                      </a:r>
                      <a:r>
                        <a:rPr lang="is-IS" sz="2400" dirty="0">
                          <a:effectLst/>
                          <a:latin typeface="Arial"/>
                        </a:rPr>
                        <a:t> húsnæðiskostnaðar</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s-IS" sz="2400" dirty="0" smtClean="0">
                        <a:effectLst/>
                        <a:latin typeface="Arial"/>
                      </a:endParaRPr>
                    </a:p>
                    <a:p>
                      <a:pPr>
                        <a:spcAft>
                          <a:spcPts val="0"/>
                        </a:spcAft>
                      </a:pPr>
                      <a:endParaRPr lang="is-IS" sz="2400" dirty="0" smtClean="0">
                        <a:effectLst/>
                        <a:latin typeface="Arial"/>
                      </a:endParaRPr>
                    </a:p>
                    <a:p>
                      <a:pPr>
                        <a:spcAft>
                          <a:spcPts val="0"/>
                        </a:spcAft>
                      </a:pPr>
                      <a:endParaRPr lang="is-IS" sz="2400" dirty="0" smtClean="0">
                        <a:effectLst/>
                        <a:latin typeface="Arial"/>
                      </a:endParaRPr>
                    </a:p>
                    <a:p>
                      <a:pPr>
                        <a:spcAft>
                          <a:spcPts val="0"/>
                        </a:spcAft>
                      </a:pPr>
                      <a:r>
                        <a:rPr lang="is-IS" sz="2400" dirty="0" smtClean="0">
                          <a:effectLst/>
                          <a:latin typeface="Arial"/>
                        </a:rPr>
                        <a:t>222.764 </a:t>
                      </a:r>
                      <a:r>
                        <a:rPr lang="is-IS" sz="2400" dirty="0">
                          <a:effectLst/>
                          <a:latin typeface="Arial"/>
                        </a:rPr>
                        <a:t>kr. á mánuði </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0196">
                <a:tc>
                  <a:txBody>
                    <a:bodyPr/>
                    <a:lstStyle/>
                    <a:p>
                      <a:pPr>
                        <a:spcAft>
                          <a:spcPts val="0"/>
                        </a:spcAft>
                      </a:pPr>
                      <a:endParaRPr lang="is-IS" sz="2400" dirty="0" smtClean="0">
                        <a:effectLst/>
                        <a:latin typeface="Arial"/>
                      </a:endParaRPr>
                    </a:p>
                    <a:p>
                      <a:pPr>
                        <a:spcAft>
                          <a:spcPts val="0"/>
                        </a:spcAft>
                      </a:pPr>
                      <a:r>
                        <a:rPr lang="is-IS" sz="2400" dirty="0" smtClean="0">
                          <a:effectLst/>
                          <a:latin typeface="Arial"/>
                        </a:rPr>
                        <a:t>Óskertur </a:t>
                      </a:r>
                      <a:r>
                        <a:rPr lang="is-IS" sz="2400" dirty="0">
                          <a:effectLst/>
                          <a:latin typeface="Arial"/>
                        </a:rPr>
                        <a:t>örorkulifeyrir frá </a:t>
                      </a:r>
                      <a:r>
                        <a:rPr lang="is-IS" sz="2400" dirty="0" smtClean="0">
                          <a:effectLst/>
                          <a:latin typeface="Arial"/>
                        </a:rPr>
                        <a:t>TR</a:t>
                      </a:r>
                      <a:r>
                        <a:rPr lang="is-IS" sz="2400" baseline="0" dirty="0" smtClean="0">
                          <a:effectLst/>
                          <a:latin typeface="Calibri"/>
                        </a:rPr>
                        <a:t> </a:t>
                      </a:r>
                      <a:r>
                        <a:rPr lang="is-IS" sz="2400" dirty="0" smtClean="0">
                          <a:effectLst/>
                          <a:latin typeface="Arial"/>
                        </a:rPr>
                        <a:t>með </a:t>
                      </a:r>
                      <a:r>
                        <a:rPr lang="is-IS" sz="2400" dirty="0">
                          <a:effectLst/>
                          <a:latin typeface="Arial"/>
                        </a:rPr>
                        <a:t>heimilisuppbót</a:t>
                      </a:r>
                      <a:endParaRPr lang="is-IS" sz="2400" dirty="0">
                        <a:effectLst/>
                        <a:latin typeface="Calibri"/>
                      </a:endParaRPr>
                    </a:p>
                    <a:p>
                      <a:pPr>
                        <a:spcAft>
                          <a:spcPts val="0"/>
                        </a:spcAft>
                      </a:pPr>
                      <a:r>
                        <a:rPr lang="is-IS" sz="2400" dirty="0" smtClean="0">
                          <a:effectLst/>
                          <a:latin typeface="Arial"/>
                        </a:rPr>
                        <a:t>Heildartekjur </a:t>
                      </a:r>
                      <a:r>
                        <a:rPr lang="is-IS" sz="2400" dirty="0">
                          <a:effectLst/>
                          <a:latin typeface="Arial"/>
                        </a:rPr>
                        <a:t>eftir skatt</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s-IS" sz="2400" dirty="0" smtClean="0">
                        <a:effectLst/>
                        <a:latin typeface="Arial"/>
                      </a:endParaRPr>
                    </a:p>
                    <a:p>
                      <a:pPr>
                        <a:spcAft>
                          <a:spcPts val="0"/>
                        </a:spcAft>
                      </a:pPr>
                      <a:endParaRPr lang="is-IS" sz="2400" dirty="0" smtClean="0">
                        <a:effectLst/>
                        <a:latin typeface="Arial"/>
                      </a:endParaRPr>
                    </a:p>
                    <a:p>
                      <a:pPr>
                        <a:spcAft>
                          <a:spcPts val="0"/>
                        </a:spcAft>
                      </a:pPr>
                      <a:endParaRPr lang="is-IS" sz="2400" dirty="0" smtClean="0">
                        <a:effectLst/>
                        <a:latin typeface="Arial"/>
                      </a:endParaRPr>
                    </a:p>
                    <a:p>
                      <a:pPr>
                        <a:spcAft>
                          <a:spcPts val="0"/>
                        </a:spcAft>
                      </a:pPr>
                      <a:r>
                        <a:rPr lang="is-IS" sz="2400" dirty="0" smtClean="0">
                          <a:effectLst/>
                          <a:latin typeface="Arial"/>
                        </a:rPr>
                        <a:t>229.475 </a:t>
                      </a:r>
                      <a:r>
                        <a:rPr lang="is-IS" sz="2400" dirty="0">
                          <a:effectLst/>
                          <a:latin typeface="Arial"/>
                        </a:rPr>
                        <a:t>kr. á mánuði </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19</a:t>
            </a:fld>
            <a:endParaRPr lang="is-IS">
              <a:solidFill>
                <a:prstClr val="black">
                  <a:tint val="75000"/>
                </a:prstClr>
              </a:solidFill>
            </a:endParaRPr>
          </a:p>
        </p:txBody>
      </p:sp>
    </p:spTree>
    <p:extLst>
      <p:ext uri="{BB962C8B-B14F-4D97-AF65-F5344CB8AC3E}">
        <p14:creationId xmlns:p14="http://schemas.microsoft.com/office/powerpoint/2010/main" val="260087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2</a:t>
            </a:fld>
            <a:endParaRPr lang="is-IS">
              <a:solidFill>
                <a:prstClr val="black">
                  <a:tint val="75000"/>
                </a:prstClr>
              </a:solidFill>
            </a:endParaRPr>
          </a:p>
        </p:txBody>
      </p:sp>
      <p:graphicFrame>
        <p:nvGraphicFramePr>
          <p:cNvPr id="7" name="Chart 6"/>
          <p:cNvGraphicFramePr>
            <a:graphicFrameLocks/>
          </p:cNvGraphicFramePr>
          <p:nvPr>
            <p:extLst>
              <p:ext uri="{D42A27DB-BD31-4B8C-83A1-F6EECF244321}">
                <p14:modId xmlns:p14="http://schemas.microsoft.com/office/powerpoint/2010/main" val="1088796424"/>
              </p:ext>
            </p:extLst>
          </p:nvPr>
        </p:nvGraphicFramePr>
        <p:xfrm>
          <a:off x="1314449" y="548680"/>
          <a:ext cx="7001967" cy="54615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36966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a:t>Samantekt</a:t>
            </a:r>
          </a:p>
        </p:txBody>
      </p:sp>
      <p:sp>
        <p:nvSpPr>
          <p:cNvPr id="3" name="Content Placeholder 2"/>
          <p:cNvSpPr>
            <a:spLocks noGrp="1"/>
          </p:cNvSpPr>
          <p:nvPr>
            <p:ph idx="1"/>
          </p:nvPr>
        </p:nvSpPr>
        <p:spPr/>
        <p:txBody>
          <a:bodyPr>
            <a:normAutofit fontScale="85000" lnSpcReduction="10000"/>
          </a:bodyPr>
          <a:lstStyle/>
          <a:p>
            <a:pPr marL="0" indent="0">
              <a:buNone/>
            </a:pPr>
            <a:r>
              <a:rPr lang="is-IS" dirty="0"/>
              <a:t>Heildarhúsnæðisstuðningur lækkar hjá þorra lífeyrisþega, sérstaklega hjá þeim sem fengu greiddar sérstakar húsaleigubætur. </a:t>
            </a:r>
          </a:p>
          <a:p>
            <a:pPr marL="0" indent="0">
              <a:buNone/>
            </a:pPr>
            <a:r>
              <a:rPr lang="is-IS" dirty="0"/>
              <a:t>Jafnvel þó upphæðir húsnæðisbóta hækki </a:t>
            </a:r>
            <a:r>
              <a:rPr lang="is-IS" dirty="0" smtClean="0"/>
              <a:t>lítillega, </a:t>
            </a:r>
            <a:r>
              <a:rPr lang="is-IS" dirty="0"/>
              <a:t>þá lækkar sérstakur húsnæðisstuðningur enn meira og samanlagður húsnæðisstuðningur er því </a:t>
            </a:r>
            <a:r>
              <a:rPr lang="is-IS" dirty="0" smtClean="0"/>
              <a:t>lægri en áður. </a:t>
            </a:r>
            <a:endParaRPr lang="is-IS" dirty="0"/>
          </a:p>
          <a:p>
            <a:pPr marL="0" indent="0">
              <a:buNone/>
            </a:pPr>
            <a:r>
              <a:rPr lang="is-IS" dirty="0"/>
              <a:t>Upphæðir húsaleigubóta hafa verið óbreyttar frá árinu 2013. Á sama tíma hefur leiguverð hækkað mjög mikið </a:t>
            </a:r>
            <a:r>
              <a:rPr lang="is-IS" dirty="0" smtClean="0"/>
              <a:t>. </a:t>
            </a:r>
            <a:r>
              <a:rPr lang="is-IS" dirty="0"/>
              <a:t>D</a:t>
            </a:r>
            <a:r>
              <a:rPr lang="is-IS" dirty="0" smtClean="0"/>
              <a:t>æmi</a:t>
            </a:r>
            <a:r>
              <a:rPr lang="is-IS" dirty="0"/>
              <a:t>: meðalleiguverð á fermetra í Reykjavík hækkaði um 53% á síðustu 5 </a:t>
            </a:r>
            <a:r>
              <a:rPr lang="is-IS" dirty="0" smtClean="0"/>
              <a:t>árum. </a:t>
            </a:r>
            <a:endParaRPr lang="is-IS" dirty="0"/>
          </a:p>
          <a:p>
            <a:pPr marL="0" indent="0">
              <a:buNone/>
            </a:pPr>
            <a:endParaRPr lang="is-IS" dirty="0"/>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20</a:t>
            </a:fld>
            <a:endParaRPr lang="is-IS">
              <a:solidFill>
                <a:prstClr val="black">
                  <a:tint val="75000"/>
                </a:prstClr>
              </a:solidFill>
            </a:endParaRPr>
          </a:p>
        </p:txBody>
      </p:sp>
    </p:spTree>
    <p:extLst>
      <p:ext uri="{BB962C8B-B14F-4D97-AF65-F5344CB8AC3E}">
        <p14:creationId xmlns:p14="http://schemas.microsoft.com/office/powerpoint/2010/main" val="580722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Samantekt – framhald </a:t>
            </a:r>
            <a:endParaRPr lang="is-IS" dirty="0"/>
          </a:p>
        </p:txBody>
      </p:sp>
      <p:sp>
        <p:nvSpPr>
          <p:cNvPr id="3" name="Content Placeholder 2"/>
          <p:cNvSpPr>
            <a:spLocks noGrp="1"/>
          </p:cNvSpPr>
          <p:nvPr>
            <p:ph idx="1"/>
          </p:nvPr>
        </p:nvSpPr>
        <p:spPr/>
        <p:txBody>
          <a:bodyPr>
            <a:normAutofit fontScale="92500" lnSpcReduction="10000"/>
          </a:bodyPr>
          <a:lstStyle/>
          <a:p>
            <a:r>
              <a:rPr lang="is-IS" dirty="0" smtClean="0"/>
              <a:t>Nær ómögulegt virðist vera fyrir örorkulífeyrisþega að kaupa eigið húsnæði, vegna lágra tekna. </a:t>
            </a:r>
          </a:p>
          <a:p>
            <a:r>
              <a:rPr lang="is-IS" dirty="0" smtClean="0"/>
              <a:t>Tekjulágir fá ekki vaxtabætur vegna lágra eignaviðmiða og mikilla tekjuskerðinga. </a:t>
            </a:r>
          </a:p>
          <a:p>
            <a:r>
              <a:rPr lang="is-IS" dirty="0" smtClean="0"/>
              <a:t>Neysluviðmið velferðarráðuneytisins notuð fyrir greiðslumat á sama tíma og lífeyrisþegum er ætlað að framfleyta sér á tekjum </a:t>
            </a:r>
            <a:r>
              <a:rPr lang="is-IS" dirty="0" smtClean="0"/>
              <a:t>vel undir </a:t>
            </a:r>
            <a:r>
              <a:rPr lang="is-IS" dirty="0" smtClean="0"/>
              <a:t>sömu viðmiðunum. </a:t>
            </a:r>
          </a:p>
          <a:p>
            <a:endParaRPr lang="is-IS" dirty="0"/>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21</a:t>
            </a:fld>
            <a:endParaRPr lang="is-IS">
              <a:solidFill>
                <a:prstClr val="black">
                  <a:tint val="75000"/>
                </a:prstClr>
              </a:solidFill>
            </a:endParaRPr>
          </a:p>
        </p:txBody>
      </p:sp>
    </p:spTree>
    <p:extLst>
      <p:ext uri="{BB962C8B-B14F-4D97-AF65-F5344CB8AC3E}">
        <p14:creationId xmlns:p14="http://schemas.microsoft.com/office/powerpoint/2010/main" val="2856582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Ný lög og nýjar reglur </a:t>
            </a:r>
          </a:p>
        </p:txBody>
      </p:sp>
      <p:sp>
        <p:nvSpPr>
          <p:cNvPr id="3" name="Content Placeholder 2"/>
          <p:cNvSpPr>
            <a:spLocks noGrp="1"/>
          </p:cNvSpPr>
          <p:nvPr>
            <p:ph idx="1"/>
          </p:nvPr>
        </p:nvSpPr>
        <p:spPr/>
        <p:txBody>
          <a:bodyPr>
            <a:normAutofit lnSpcReduction="10000"/>
          </a:bodyPr>
          <a:lstStyle/>
          <a:p>
            <a:r>
              <a:rPr lang="is-IS" dirty="0"/>
              <a:t>Húsnæðisbætur koma í stað húsaleigubóta. </a:t>
            </a:r>
          </a:p>
          <a:p>
            <a:r>
              <a:rPr lang="is-IS" dirty="0"/>
              <a:t>Greiðslustofa húsnæðisbóta sér um og greiðir (tilheyrir Vinnumálastofnun</a:t>
            </a:r>
            <a:r>
              <a:rPr lang="is-IS" dirty="0" smtClean="0"/>
              <a:t>)</a:t>
            </a:r>
            <a:endParaRPr lang="is-IS" dirty="0"/>
          </a:p>
          <a:p>
            <a:r>
              <a:rPr lang="is-IS" dirty="0"/>
              <a:t>Sérstakur húsnæðisstuðningur kom í staðinn fyrir sérstakar húsaleigubætur. </a:t>
            </a:r>
          </a:p>
          <a:p>
            <a:r>
              <a:rPr lang="is-IS" dirty="0"/>
              <a:t>Sveitarfélögin hafa áfram umsjón </a:t>
            </a:r>
            <a:r>
              <a:rPr lang="is-IS" dirty="0" smtClean="0"/>
              <a:t>með, greiða</a:t>
            </a:r>
            <a:r>
              <a:rPr lang="is-IS" dirty="0"/>
              <a:t> </a:t>
            </a:r>
            <a:r>
              <a:rPr lang="is-IS" dirty="0" smtClean="0"/>
              <a:t>og</a:t>
            </a:r>
            <a:r>
              <a:rPr lang="is-IS" dirty="0" smtClean="0"/>
              <a:t> </a:t>
            </a:r>
            <a:r>
              <a:rPr lang="is-IS" dirty="0"/>
              <a:t>setja sér </a:t>
            </a:r>
            <a:r>
              <a:rPr lang="is-IS" dirty="0" smtClean="0"/>
              <a:t>reglur um sérstakan húsnæðisstuðning. </a:t>
            </a:r>
            <a:endParaRPr lang="is-IS" dirty="0"/>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16.3.2017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3</a:t>
            </a:fld>
            <a:endParaRPr lang="is-IS">
              <a:solidFill>
                <a:prstClr val="black">
                  <a:tint val="75000"/>
                </a:prstClr>
              </a:solidFill>
            </a:endParaRPr>
          </a:p>
        </p:txBody>
      </p:sp>
    </p:spTree>
    <p:extLst>
      <p:ext uri="{BB962C8B-B14F-4D97-AF65-F5344CB8AC3E}">
        <p14:creationId xmlns:p14="http://schemas.microsoft.com/office/powerpoint/2010/main" val="1414066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Hvað breytist 1.1. 2017?</a:t>
            </a:r>
            <a:endParaRPr lang="is-IS" dirty="0"/>
          </a:p>
        </p:txBody>
      </p:sp>
      <p:sp>
        <p:nvSpPr>
          <p:cNvPr id="3" name="Content Placeholder 2"/>
          <p:cNvSpPr>
            <a:spLocks noGrp="1"/>
          </p:cNvSpPr>
          <p:nvPr>
            <p:ph idx="1"/>
          </p:nvPr>
        </p:nvSpPr>
        <p:spPr/>
        <p:txBody>
          <a:bodyPr>
            <a:normAutofit fontScale="85000" lnSpcReduction="20000"/>
          </a:bodyPr>
          <a:lstStyle/>
          <a:p>
            <a:r>
              <a:rPr lang="is-IS" dirty="0" smtClean="0"/>
              <a:t>Bætur almannatrygginga teljast til tekna við útreikning húsnæðisbóta. Sveitarfélögin reikna út frá sömu heildartekjur og Greiðslustofa húsnæðisbóta. </a:t>
            </a:r>
          </a:p>
          <a:p>
            <a:r>
              <a:rPr lang="is-IS" dirty="0" smtClean="0"/>
              <a:t>Hefur mikil áhrif á greiðslur til lífeyrisþega á leigumarkaði, fjöldi lífeyrisþega fær lægri húsnæðisstuðning. </a:t>
            </a:r>
          </a:p>
          <a:p>
            <a:r>
              <a:rPr lang="is-IS" dirty="0" smtClean="0"/>
              <a:t>Allar skattskyldar tekjur teljast til tekna.</a:t>
            </a:r>
          </a:p>
          <a:p>
            <a:r>
              <a:rPr lang="is-IS" dirty="0" smtClean="0"/>
              <a:t>Öll sveitarfélög verða að bjóða upp á sérstakan húsnæðisstuðning. Var áður valkvætt. </a:t>
            </a:r>
          </a:p>
          <a:p>
            <a:r>
              <a:rPr lang="is-IS" dirty="0" smtClean="0"/>
              <a:t>Ekki lengur skilyrði um að hafa átt lögheimili í ákveðinn tíma fyrir umsókn (sérstakur húsnæðisstuðningur). </a:t>
            </a:r>
          </a:p>
          <a:p>
            <a:endParaRPr lang="is-IS" dirty="0" smtClean="0"/>
          </a:p>
          <a:p>
            <a:endParaRPr lang="is-IS" dirty="0" smtClean="0"/>
          </a:p>
          <a:p>
            <a:endParaRPr lang="is-IS" dirty="0" smtClean="0"/>
          </a:p>
          <a:p>
            <a:endParaRPr lang="is-IS" dirty="0"/>
          </a:p>
        </p:txBody>
      </p:sp>
    </p:spTree>
    <p:extLst>
      <p:ext uri="{BB962C8B-B14F-4D97-AF65-F5344CB8AC3E}">
        <p14:creationId xmlns:p14="http://schemas.microsoft.com/office/powerpoint/2010/main" val="3610063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Tekjumörk - Einstaklingur einn í heimili</a:t>
            </a:r>
            <a:endParaRPr lang="is-IS" dirty="0"/>
          </a:p>
        </p:txBody>
      </p:sp>
      <p:sp>
        <p:nvSpPr>
          <p:cNvPr id="3" name="Content Placeholder 2"/>
          <p:cNvSpPr>
            <a:spLocks noGrp="1"/>
          </p:cNvSpPr>
          <p:nvPr>
            <p:ph idx="1"/>
          </p:nvPr>
        </p:nvSpPr>
        <p:spPr/>
        <p:txBody>
          <a:bodyPr>
            <a:normAutofit fontScale="85000" lnSpcReduction="20000"/>
          </a:bodyPr>
          <a:lstStyle/>
          <a:p>
            <a:r>
              <a:rPr lang="is-IS" dirty="0" smtClean="0"/>
              <a:t>Húsnæðisbætur og sérstakur húsnæðisstuðningur byrja að skerðast við rúmar 258 þús. kr. </a:t>
            </a:r>
            <a:r>
              <a:rPr lang="is-IS" dirty="0" smtClean="0"/>
              <a:t>fyrir skatt </a:t>
            </a:r>
            <a:r>
              <a:rPr lang="is-IS" dirty="0" smtClean="0"/>
              <a:t>á mánuði (neðri tekjumörk). Til </a:t>
            </a:r>
            <a:r>
              <a:rPr lang="is-IS" dirty="0" smtClean="0"/>
              <a:t>samanburðar er óskertur </a:t>
            </a:r>
            <a:r>
              <a:rPr lang="is-IS" dirty="0" smtClean="0"/>
              <a:t>lífeyrir almannatrygginga með heimilisuppbót og lágmarkslaun eru 280.000 kr. </a:t>
            </a:r>
          </a:p>
          <a:p>
            <a:r>
              <a:rPr lang="is-IS" dirty="0" smtClean="0"/>
              <a:t>Sérstakur húsnæðisstuðningur sveitarfélaga fellur niður við tæpar 323 þús. kr. á mánuði </a:t>
            </a:r>
            <a:r>
              <a:rPr lang="is-IS" dirty="0" smtClean="0"/>
              <a:t>fyrir skatt (efri </a:t>
            </a:r>
            <a:r>
              <a:rPr lang="is-IS" dirty="0" smtClean="0"/>
              <a:t>tekjumörk). </a:t>
            </a:r>
          </a:p>
          <a:p>
            <a:r>
              <a:rPr lang="is-IS" dirty="0" smtClean="0"/>
              <a:t>Engu máli skiptir hvort viðkomandi greiðir t.d. 90.000 kr. eða 180.000 kr. í leigu á mánuði.  </a:t>
            </a:r>
          </a:p>
          <a:p>
            <a:r>
              <a:rPr lang="is-IS" dirty="0" smtClean="0"/>
              <a:t>Mjög lítill munur er á efri og neðri tekjumörkum</a:t>
            </a:r>
            <a:endParaRPr lang="is-IS" dirty="0"/>
          </a:p>
        </p:txBody>
      </p:sp>
    </p:spTree>
    <p:extLst>
      <p:ext uri="{BB962C8B-B14F-4D97-AF65-F5344CB8AC3E}">
        <p14:creationId xmlns:p14="http://schemas.microsoft.com/office/powerpoint/2010/main" val="2539071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Fjöldi heimilismanna og tekjumörk</a:t>
            </a:r>
            <a:endParaRPr lang="is-IS" dirty="0"/>
          </a:p>
        </p:txBody>
      </p:sp>
      <p:sp>
        <p:nvSpPr>
          <p:cNvPr id="3" name="Content Placeholder 2"/>
          <p:cNvSpPr>
            <a:spLocks noGrp="1"/>
          </p:cNvSpPr>
          <p:nvPr>
            <p:ph idx="1"/>
          </p:nvPr>
        </p:nvSpPr>
        <p:spPr>
          <a:xfrm>
            <a:off x="539552" y="1268760"/>
            <a:ext cx="8229600" cy="4205063"/>
          </a:xfrm>
        </p:spPr>
        <p:txBody>
          <a:bodyPr/>
          <a:lstStyle/>
          <a:p>
            <a:r>
              <a:rPr lang="is-IS" dirty="0" smtClean="0"/>
              <a:t>Fjöldi heimilismanna hækkar tekjumörkin. </a:t>
            </a:r>
          </a:p>
          <a:p>
            <a:endParaRPr lang="is-IS" dirty="0" smtClean="0"/>
          </a:p>
          <a:p>
            <a:endParaRPr lang="is-IS" dirty="0"/>
          </a:p>
        </p:txBody>
      </p:sp>
      <p:graphicFrame>
        <p:nvGraphicFramePr>
          <p:cNvPr id="4" name="Table 3"/>
          <p:cNvGraphicFramePr>
            <a:graphicFrameLocks noGrp="1"/>
          </p:cNvGraphicFramePr>
          <p:nvPr>
            <p:extLst>
              <p:ext uri="{D42A27DB-BD31-4B8C-83A1-F6EECF244321}">
                <p14:modId xmlns:p14="http://schemas.microsoft.com/office/powerpoint/2010/main" val="3345934195"/>
              </p:ext>
            </p:extLst>
          </p:nvPr>
        </p:nvGraphicFramePr>
        <p:xfrm>
          <a:off x="755576" y="1916832"/>
          <a:ext cx="7056784" cy="3793870"/>
        </p:xfrm>
        <a:graphic>
          <a:graphicData uri="http://schemas.openxmlformats.org/drawingml/2006/table">
            <a:tbl>
              <a:tblPr firstRow="1" firstCol="1" bandRow="1"/>
              <a:tblGrid>
                <a:gridCol w="2351750"/>
                <a:gridCol w="2352517"/>
                <a:gridCol w="2352517"/>
              </a:tblGrid>
              <a:tr h="758471">
                <a:tc>
                  <a:txBody>
                    <a:bodyPr/>
                    <a:lstStyle/>
                    <a:p>
                      <a:pPr>
                        <a:lnSpc>
                          <a:spcPct val="115000"/>
                        </a:lnSpc>
                        <a:spcAft>
                          <a:spcPts val="0"/>
                        </a:spcAft>
                      </a:pPr>
                      <a:r>
                        <a:rPr lang="is-IS" sz="2000" dirty="0">
                          <a:effectLst/>
                          <a:latin typeface="Calibri"/>
                          <a:ea typeface="Calibri"/>
                          <a:cs typeface="Times New Roman"/>
                        </a:rPr>
                        <a:t>Fjöldi heimilismanna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s-IS" sz="2000" dirty="0">
                          <a:effectLst/>
                          <a:latin typeface="Calibri"/>
                          <a:ea typeface="Calibri"/>
                          <a:cs typeface="Times New Roman"/>
                        </a:rPr>
                        <a:t>Greiðslur byrja að skerðast við: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s-IS" sz="2000" dirty="0">
                          <a:effectLst/>
                          <a:latin typeface="Calibri"/>
                          <a:ea typeface="Calibri"/>
                          <a:cs typeface="Times New Roman"/>
                        </a:rPr>
                        <a:t>Greiðslur falla niður við: </a:t>
                      </a:r>
                      <a:r>
                        <a:rPr lang="is-IS" sz="2000" b="1" dirty="0" smtClean="0">
                          <a:effectLst/>
                          <a:latin typeface="Calibri"/>
                          <a:ea typeface="Calibri"/>
                          <a:cs typeface="Times New Roman"/>
                        </a:rPr>
                        <a:t>Sérstakur húsnæðisstuðningur</a:t>
                      </a:r>
                      <a:endParaRPr lang="is-IS" sz="2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462">
                <a:tc>
                  <a:txBody>
                    <a:bodyPr/>
                    <a:lstStyle/>
                    <a:p>
                      <a:pPr>
                        <a:lnSpc>
                          <a:spcPct val="115000"/>
                        </a:lnSpc>
                        <a:spcAft>
                          <a:spcPts val="0"/>
                        </a:spcAft>
                      </a:pPr>
                      <a:r>
                        <a:rPr lang="is-IS" sz="20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is-IS" sz="2000" dirty="0">
                          <a:effectLst/>
                          <a:latin typeface="Calibri"/>
                          <a:ea typeface="Calibri"/>
                          <a:cs typeface="Times New Roman"/>
                        </a:rPr>
                        <a:t>Tekjur á mánuði (fyrir skatt)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s-IS"/>
                    </a:p>
                  </a:txBody>
                  <a:tcPr/>
                </a:tc>
              </a:tr>
              <a:tr h="548462">
                <a:tc>
                  <a:txBody>
                    <a:bodyPr/>
                    <a:lstStyle/>
                    <a:p>
                      <a:pPr>
                        <a:lnSpc>
                          <a:spcPct val="115000"/>
                        </a:lnSpc>
                        <a:spcAft>
                          <a:spcPts val="0"/>
                        </a:spcAft>
                      </a:pPr>
                      <a:r>
                        <a:rPr lang="is-IS" sz="2000" dirty="0">
                          <a:effectLst/>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258.333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a:effectLst/>
                          <a:latin typeface="Calibri"/>
                          <a:ea typeface="Calibri"/>
                          <a:cs typeface="Times New Roman"/>
                        </a:rPr>
                        <a:t>322.917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462">
                <a:tc>
                  <a:txBody>
                    <a:bodyPr/>
                    <a:lstStyle/>
                    <a:p>
                      <a:pPr>
                        <a:lnSpc>
                          <a:spcPct val="115000"/>
                        </a:lnSpc>
                        <a:spcAft>
                          <a:spcPts val="0"/>
                        </a:spcAft>
                      </a:pPr>
                      <a:r>
                        <a:rPr lang="is-IS" sz="2000" dirty="0">
                          <a:effectLst/>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341.667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427.083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462">
                <a:tc>
                  <a:txBody>
                    <a:bodyPr/>
                    <a:lstStyle/>
                    <a:p>
                      <a:pPr>
                        <a:lnSpc>
                          <a:spcPct val="115000"/>
                        </a:lnSpc>
                        <a:spcAft>
                          <a:spcPts val="0"/>
                        </a:spcAft>
                      </a:pPr>
                      <a:r>
                        <a:rPr lang="is-IS" sz="2000">
                          <a:effectLst/>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400.000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a:effectLst/>
                          <a:latin typeface="Calibri"/>
                          <a:ea typeface="Calibri"/>
                          <a:cs typeface="Times New Roman"/>
                        </a:rPr>
                        <a:t>500.000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462">
                <a:tc>
                  <a:txBody>
                    <a:bodyPr/>
                    <a:lstStyle/>
                    <a:p>
                      <a:pPr>
                        <a:lnSpc>
                          <a:spcPct val="115000"/>
                        </a:lnSpc>
                        <a:spcAft>
                          <a:spcPts val="0"/>
                        </a:spcAft>
                      </a:pPr>
                      <a:r>
                        <a:rPr lang="is-IS" sz="2000">
                          <a:effectLst/>
                          <a:latin typeface="Calibri"/>
                          <a:ea typeface="Calibri"/>
                          <a:cs typeface="Times New Roman"/>
                        </a:rPr>
                        <a:t>4 eða fleiri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433.333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541.667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91012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Tekjumörk og skerðingarhlutfall</a:t>
            </a:r>
            <a:endParaRPr lang="is-IS" dirty="0"/>
          </a:p>
        </p:txBody>
      </p:sp>
      <p:sp>
        <p:nvSpPr>
          <p:cNvPr id="3" name="Content Placeholder 2"/>
          <p:cNvSpPr>
            <a:spLocks noGrp="1"/>
          </p:cNvSpPr>
          <p:nvPr>
            <p:ph idx="1"/>
          </p:nvPr>
        </p:nvSpPr>
        <p:spPr/>
        <p:txBody>
          <a:bodyPr>
            <a:normAutofit fontScale="85000" lnSpcReduction="20000"/>
          </a:bodyPr>
          <a:lstStyle/>
          <a:p>
            <a:r>
              <a:rPr lang="is-IS" dirty="0" smtClean="0"/>
              <a:t>Sérstakur húsnæðisstuðningur sveitarfélaga og húsnæðisbætur byrja að skerðast við sömu upphæðir (neðri </a:t>
            </a:r>
            <a:r>
              <a:rPr lang="is-IS" dirty="0" smtClean="0"/>
              <a:t>tekjumörk</a:t>
            </a:r>
            <a:r>
              <a:rPr lang="is-IS" dirty="0" smtClean="0"/>
              <a:t>)</a:t>
            </a:r>
          </a:p>
          <a:p>
            <a:r>
              <a:rPr lang="is-IS" dirty="0" smtClean="0"/>
              <a:t>Í leiðbeinandi reglum velferðarráðuneytisins til sveitarfélag eru sett fram hærri tekjumörk. Sveitarfélög velja að skerða húsnæðisstuðninginn við lægri tekjur. </a:t>
            </a:r>
          </a:p>
          <a:p>
            <a:r>
              <a:rPr lang="is-IS" dirty="0" smtClean="0"/>
              <a:t>Húsnæðisbætur: 9% skerðing vegna tekna umfram neðri tekjumörk (1000 kr. = 90 kr. skerðing). </a:t>
            </a:r>
          </a:p>
          <a:p>
            <a:r>
              <a:rPr lang="is-IS" dirty="0" smtClean="0"/>
              <a:t>Sérstakur húsnæðisstuðningur: Um 50% skerðing vegna tekna umfram neðri tekjumörk. (1000 kr. = 500 kr. skerðing). </a:t>
            </a:r>
            <a:endParaRPr lang="is-IS" dirty="0"/>
          </a:p>
        </p:txBody>
      </p:sp>
    </p:spTree>
    <p:extLst>
      <p:ext uri="{BB962C8B-B14F-4D97-AF65-F5344CB8AC3E}">
        <p14:creationId xmlns:p14="http://schemas.microsoft.com/office/powerpoint/2010/main" val="563644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Dæmi 1: Öryrki, einn í heimili. </a:t>
            </a:r>
            <a:endParaRPr lang="is-IS" dirty="0"/>
          </a:p>
        </p:txBody>
      </p:sp>
      <p:sp>
        <p:nvSpPr>
          <p:cNvPr id="3" name="Content Placeholder 2"/>
          <p:cNvSpPr>
            <a:spLocks noGrp="1"/>
          </p:cNvSpPr>
          <p:nvPr>
            <p:ph idx="1"/>
          </p:nvPr>
        </p:nvSpPr>
        <p:spPr>
          <a:xfrm>
            <a:off x="457201" y="1268760"/>
            <a:ext cx="8291264" cy="4857403"/>
          </a:xfrm>
        </p:spPr>
        <p:txBody>
          <a:bodyPr>
            <a:normAutofit/>
          </a:bodyPr>
          <a:lstStyle/>
          <a:p>
            <a:pPr marL="0" indent="0">
              <a:buNone/>
            </a:pPr>
            <a:r>
              <a:rPr lang="is-IS" dirty="0" smtClean="0"/>
              <a:t>Einstaklingar með </a:t>
            </a:r>
            <a:r>
              <a:rPr lang="is-IS" dirty="0" smtClean="0"/>
              <a:t>óskertan </a:t>
            </a:r>
            <a:r>
              <a:rPr lang="is-IS" dirty="0" smtClean="0"/>
              <a:t>örorkulífeyrir með heimilisuppbót frá TR </a:t>
            </a:r>
            <a:r>
              <a:rPr lang="is-IS" dirty="0" smtClean="0"/>
              <a:t>fá </a:t>
            </a:r>
            <a:r>
              <a:rPr lang="is-IS" dirty="0" smtClean="0"/>
              <a:t>224 kr. hærri húsnæðisstuðning en </a:t>
            </a:r>
            <a:r>
              <a:rPr lang="is-IS" dirty="0" smtClean="0"/>
              <a:t>í gamla kerfinu. </a:t>
            </a:r>
            <a:endParaRPr lang="is-IS" dirty="0" smtClean="0"/>
          </a:p>
          <a:p>
            <a:pPr marL="0" indent="0">
              <a:buNone/>
            </a:pPr>
            <a:r>
              <a:rPr lang="is-IS" dirty="0" smtClean="0"/>
              <a:t>Húsnæðisbætur hækka lítillega en sérstakur húsnæðisstuðningur frá sveitarfélaginu lækkar þeim mun meira. </a:t>
            </a:r>
          </a:p>
          <a:p>
            <a:pPr marL="0" indent="0">
              <a:buNone/>
            </a:pPr>
            <a:r>
              <a:rPr lang="is-IS" dirty="0" smtClean="0"/>
              <a:t>Ef tekjurnar eru aðeins hærri, lækkar húsnæðisstuðningurinn </a:t>
            </a:r>
            <a:r>
              <a:rPr lang="is-IS" dirty="0" smtClean="0"/>
              <a:t>hratt, eins og sjá má á dæmi </a:t>
            </a:r>
            <a:r>
              <a:rPr lang="is-IS" dirty="0" smtClean="0"/>
              <a:t>á næstu </a:t>
            </a:r>
            <a:r>
              <a:rPr lang="is-IS" dirty="0" smtClean="0"/>
              <a:t>glæru</a:t>
            </a:r>
            <a:r>
              <a:rPr lang="is-IS" dirty="0" smtClean="0"/>
              <a:t>. </a:t>
            </a:r>
            <a:endParaRPr lang="is-IS" dirty="0" smtClean="0"/>
          </a:p>
        </p:txBody>
      </p:sp>
    </p:spTree>
    <p:extLst>
      <p:ext uri="{BB962C8B-B14F-4D97-AF65-F5344CB8AC3E}">
        <p14:creationId xmlns:p14="http://schemas.microsoft.com/office/powerpoint/2010/main" val="2743835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Dæmi – uppbót vegna rekstur bifreiðar bætist við </a:t>
            </a:r>
            <a:endParaRPr lang="is-IS" dirty="0"/>
          </a:p>
        </p:txBody>
      </p:sp>
      <p:sp>
        <p:nvSpPr>
          <p:cNvPr id="3" name="Content Placeholder 2"/>
          <p:cNvSpPr>
            <a:spLocks noGrp="1"/>
          </p:cNvSpPr>
          <p:nvPr>
            <p:ph idx="1"/>
          </p:nvPr>
        </p:nvSpPr>
        <p:spPr/>
        <p:txBody>
          <a:bodyPr>
            <a:normAutofit fontScale="92500" lnSpcReduction="10000"/>
          </a:bodyPr>
          <a:lstStyle/>
          <a:p>
            <a:r>
              <a:rPr lang="is-IS" dirty="0" smtClean="0"/>
              <a:t>Örorkulífeyrisþegi býr einn með óskertan örorkulífeyri og uppbót til reksturs bifreiðar vegna hreyfihömlunar. (Samtals 295.839 kr. fyrir skatt)</a:t>
            </a:r>
          </a:p>
          <a:p>
            <a:r>
              <a:rPr lang="is-IS" dirty="0" smtClean="0"/>
              <a:t>Uppbótin = 15.839. kr. (fyrir skatt) skerðir húsnæðisstuðninginn </a:t>
            </a:r>
          </a:p>
          <a:p>
            <a:r>
              <a:rPr lang="is-IS" dirty="0" smtClean="0"/>
              <a:t>Samtals skattur og skerðing = 14.227 kr. </a:t>
            </a:r>
          </a:p>
          <a:p>
            <a:pPr marL="0" indent="0">
              <a:buNone/>
            </a:pPr>
            <a:r>
              <a:rPr lang="is-IS" dirty="0" smtClean="0"/>
              <a:t>Heldur eftir rúmum 1.600 kr. </a:t>
            </a:r>
          </a:p>
          <a:p>
            <a:pPr marL="0" indent="0">
              <a:buNone/>
            </a:pPr>
            <a:r>
              <a:rPr lang="is-IS" dirty="0" smtClean="0"/>
              <a:t>Sama gildir um uppbætur á lífeyri, sem eru greiddar vegna lyfjakaupa, kaupa á heyrnartæki o.fl. </a:t>
            </a:r>
          </a:p>
          <a:p>
            <a:endParaRPr lang="is-IS" dirty="0" smtClean="0"/>
          </a:p>
        </p:txBody>
      </p:sp>
    </p:spTree>
    <p:extLst>
      <p:ext uri="{BB962C8B-B14F-4D97-AF65-F5344CB8AC3E}">
        <p14:creationId xmlns:p14="http://schemas.microsoft.com/office/powerpoint/2010/main" val="1106564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2493</TotalTime>
  <Words>1290</Words>
  <Application>Microsoft Office PowerPoint</Application>
  <PresentationFormat>On-screen Show (4:3)</PresentationFormat>
  <Paragraphs>156</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1_Office Theme</vt:lpstr>
      <vt:lpstr>Húsnæðisstuðningur</vt:lpstr>
      <vt:lpstr>PowerPoint Presentation</vt:lpstr>
      <vt:lpstr>Ný lög og nýjar reglur </vt:lpstr>
      <vt:lpstr>Hvað breytist 1.1. 2017?</vt:lpstr>
      <vt:lpstr>Tekjumörk - Einstaklingur einn í heimili</vt:lpstr>
      <vt:lpstr>Fjöldi heimilismanna og tekjumörk</vt:lpstr>
      <vt:lpstr>Tekjumörk og skerðingarhlutfall</vt:lpstr>
      <vt:lpstr>Dæmi 1: Öryrki, einn í heimili. </vt:lpstr>
      <vt:lpstr>Dæmi – uppbót vegna rekstur bifreiðar bætist við </vt:lpstr>
      <vt:lpstr>Allar skattskyldar tekjur skerða húsnæðisstuðning</vt:lpstr>
      <vt:lpstr>Dæmi II. Tveir lífeyrisþegar búa saman </vt:lpstr>
      <vt:lpstr>Einstætt foreldri með eitt barn undir 18 ára aldri – dæmi úr Hafnarfirði</vt:lpstr>
      <vt:lpstr>Lífeyrisþegar greiða hærra hlutfall ráðstöfunartekna sinna í leigu en áður</vt:lpstr>
      <vt:lpstr>Vaxtabætur </vt:lpstr>
      <vt:lpstr>Vaxtabætur </vt:lpstr>
      <vt:lpstr>Greiðslumat</vt:lpstr>
      <vt:lpstr>Dæmi; synjun um greiðslumat</vt:lpstr>
      <vt:lpstr>Neysluviðmið versus lífeyrir almannatrygginga </vt:lpstr>
      <vt:lpstr>Engin peningur fyrir húsnæðiskostnaði</vt:lpstr>
      <vt:lpstr>Samantekt</vt:lpstr>
      <vt:lpstr>Samantekt – framhald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Húsnæðisstuðningur til leigenda eftir breytingar á lögum og reglum, gildistaka 1.1. 2017</dc:title>
  <dc:creator>Sigríður Hanna Ingólfsdóttir</dc:creator>
  <cp:lastModifiedBy>Sigríður Hanna Ingólfsdóttir</cp:lastModifiedBy>
  <cp:revision>57</cp:revision>
  <dcterms:created xsi:type="dcterms:W3CDTF">2017-03-01T09:41:01Z</dcterms:created>
  <dcterms:modified xsi:type="dcterms:W3CDTF">2017-03-16T11:42:11Z</dcterms:modified>
</cp:coreProperties>
</file>