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60" r:id="rId2"/>
    <p:sldId id="262" r:id="rId3"/>
    <p:sldId id="263" r:id="rId4"/>
    <p:sldId id="273" r:id="rId5"/>
    <p:sldId id="272" r:id="rId6"/>
    <p:sldId id="274" r:id="rId7"/>
    <p:sldId id="277" r:id="rId8"/>
    <p:sldId id="265" r:id="rId9"/>
    <p:sldId id="264" r:id="rId10"/>
    <p:sldId id="266" r:id="rId11"/>
    <p:sldId id="275" r:id="rId12"/>
    <p:sldId id="276" r:id="rId13"/>
    <p:sldId id="280" r:id="rId14"/>
    <p:sldId id="267" r:id="rId15"/>
    <p:sldId id="282" r:id="rId16"/>
    <p:sldId id="268" r:id="rId17"/>
    <p:sldId id="281" r:id="rId18"/>
    <p:sldId id="271" r:id="rId19"/>
    <p:sldId id="278" r:id="rId20"/>
    <p:sldId id="279" r:id="rId21"/>
    <p:sldId id="283" r:id="rId22"/>
    <p:sldId id="285" r:id="rId23"/>
    <p:sldId id="286" r:id="rId24"/>
  </p:sldIdLst>
  <p:sldSz cx="9144000" cy="6858000" type="screen4x3"/>
  <p:notesSz cx="7010400" cy="9236075"/>
  <p:defaultText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0" d="100"/>
          <a:sy n="50" d="100"/>
        </p:scale>
        <p:origin x="-2683" y="-91"/>
      </p:cViewPr>
      <p:guideLst>
        <p:guide orient="horz" pos="2909"/>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s-I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dirty="0" err="1"/>
              <a:t>Krónutöluhækkanir</a:t>
            </a:r>
            <a:r>
              <a:rPr lang="en-US" sz="2400" baseline="0" dirty="0"/>
              <a:t> </a:t>
            </a:r>
            <a:r>
              <a:rPr lang="en-US" sz="2400" baseline="0" dirty="0" err="1"/>
              <a:t>frá</a:t>
            </a:r>
            <a:r>
              <a:rPr lang="en-US" sz="2400" baseline="0" dirty="0"/>
              <a:t> 2009 </a:t>
            </a:r>
            <a:r>
              <a:rPr lang="en-US" sz="2400" baseline="0" dirty="0" err="1"/>
              <a:t>til</a:t>
            </a:r>
            <a:r>
              <a:rPr lang="en-US" sz="2400" baseline="0" dirty="0"/>
              <a:t> 2016  - </a:t>
            </a:r>
            <a:r>
              <a:rPr lang="en-US" sz="2400" baseline="0" dirty="0" err="1"/>
              <a:t>upphæðir</a:t>
            </a:r>
            <a:r>
              <a:rPr lang="en-US" sz="2400" baseline="0" dirty="0"/>
              <a:t> á </a:t>
            </a:r>
            <a:r>
              <a:rPr lang="en-US" sz="2400" baseline="0" dirty="0" err="1"/>
              <a:t>mánuði</a:t>
            </a:r>
            <a:r>
              <a:rPr lang="en-US" sz="2400" baseline="0" dirty="0"/>
              <a:t> </a:t>
            </a:r>
            <a:r>
              <a:rPr lang="en-US" sz="2400" baseline="0" dirty="0" err="1"/>
              <a:t>fyrir</a:t>
            </a:r>
            <a:r>
              <a:rPr lang="en-US" sz="2400" baseline="0" dirty="0"/>
              <a:t> </a:t>
            </a:r>
            <a:r>
              <a:rPr lang="en-US" sz="2400" baseline="0" dirty="0" err="1"/>
              <a:t>skatt</a:t>
            </a:r>
            <a:r>
              <a:rPr lang="en-US" sz="2400" baseline="0" dirty="0"/>
              <a:t> </a:t>
            </a:r>
            <a:r>
              <a:rPr lang="en-US" sz="2400" baseline="0" dirty="0" smtClean="0"/>
              <a:t>– </a:t>
            </a:r>
            <a:r>
              <a:rPr lang="en-US" sz="2400" baseline="0" dirty="0" err="1" smtClean="0"/>
              <a:t>samanburður</a:t>
            </a:r>
            <a:r>
              <a:rPr lang="en-US" sz="2400" baseline="0" dirty="0" smtClean="0"/>
              <a:t> - </a:t>
            </a:r>
            <a:r>
              <a:rPr lang="en-US" sz="2400" baseline="0" dirty="0" err="1" smtClean="0"/>
              <a:t>miðgildi</a:t>
            </a:r>
            <a:endParaRPr lang="en-US" sz="2400" dirty="0"/>
          </a:p>
        </c:rich>
      </c:tx>
      <c:layout/>
      <c:overlay val="0"/>
    </c:title>
    <c:autoTitleDeleted val="0"/>
    <c:plotArea>
      <c:layout/>
      <c:barChart>
        <c:barDir val="col"/>
        <c:grouping val="clustered"/>
        <c:varyColors val="0"/>
        <c:ser>
          <c:idx val="0"/>
          <c:order val="0"/>
          <c:tx>
            <c:v>Óskertur örorkulífeyrir </c:v>
          </c:tx>
          <c:invertIfNegative val="0"/>
          <c:dLbls>
            <c:spPr>
              <a:noFill/>
              <a:ln>
                <a:noFill/>
              </a:ln>
              <a:effectLst/>
            </c:spPr>
            <c:txPr>
              <a:bodyPr/>
              <a:lstStyle/>
              <a:p>
                <a:pPr>
                  <a:defRPr sz="1600" b="1"/>
                </a:pPr>
                <a:endParaRPr lang="is-I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Lit>
              <c:ptCount val="1"/>
              <c:pt idx="0">
                <c:v>Hækkun frá 2009 til 2016 á mánuði</c:v>
              </c:pt>
            </c:strLit>
          </c:cat>
          <c:val>
            <c:numRef>
              <c:f>'[Útreikn. með grein um kaupmáttarþróun og krónutöluhækkanir - samanburður - okt.xlsx]Sheet1'!$K$4</c:f>
              <c:numCache>
                <c:formatCode>#,##0</c:formatCode>
                <c:ptCount val="1"/>
                <c:pt idx="0">
                  <c:v>59276</c:v>
                </c:pt>
              </c:numCache>
            </c:numRef>
          </c:val>
          <c:extLst xmlns:c16r2="http://schemas.microsoft.com/office/drawing/2015/06/chart">
            <c:ext xmlns:c16="http://schemas.microsoft.com/office/drawing/2014/chart" uri="{C3380CC4-5D6E-409C-BE32-E72D297353CC}">
              <c16:uniqueId val="{00000000-4178-425D-AD13-5B2B263761C1}"/>
            </c:ext>
          </c:extLst>
        </c:ser>
        <c:ser>
          <c:idx val="1"/>
          <c:order val="1"/>
          <c:tx>
            <c:v>Lágmarkslaun</c:v>
          </c:tx>
          <c:invertIfNegative val="0"/>
          <c:dLbls>
            <c:spPr>
              <a:noFill/>
              <a:ln>
                <a:noFill/>
              </a:ln>
              <a:effectLst/>
            </c:spPr>
            <c:txPr>
              <a:bodyPr/>
              <a:lstStyle/>
              <a:p>
                <a:pPr>
                  <a:defRPr sz="1600" b="1"/>
                </a:pPr>
                <a:endParaRPr lang="is-I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Lit>
              <c:ptCount val="1"/>
              <c:pt idx="0">
                <c:v>Hækkun frá 2009 til 2016 á mánuði</c:v>
              </c:pt>
            </c:strLit>
          </c:cat>
          <c:val>
            <c:numRef>
              <c:f>'[Útreikn. með grein um kaupmáttarþróun og krónutöluhækkanir - samanburður - okt.xlsx]Sheet1'!$K$5</c:f>
              <c:numCache>
                <c:formatCode>#,##0</c:formatCode>
                <c:ptCount val="1"/>
                <c:pt idx="0">
                  <c:v>103000</c:v>
                </c:pt>
              </c:numCache>
            </c:numRef>
          </c:val>
          <c:extLst xmlns:c16r2="http://schemas.microsoft.com/office/drawing/2015/06/chart">
            <c:ext xmlns:c16="http://schemas.microsoft.com/office/drawing/2014/chart" uri="{C3380CC4-5D6E-409C-BE32-E72D297353CC}">
              <c16:uniqueId val="{00000001-4178-425D-AD13-5B2B263761C1}"/>
            </c:ext>
          </c:extLst>
        </c:ser>
        <c:ser>
          <c:idx val="2"/>
          <c:order val="2"/>
          <c:tx>
            <c:v>Heildarlaun fullvinnandi</c:v>
          </c:tx>
          <c:invertIfNegative val="0"/>
          <c:dLbls>
            <c:spPr>
              <a:noFill/>
              <a:ln>
                <a:noFill/>
              </a:ln>
              <a:effectLst/>
            </c:spPr>
            <c:txPr>
              <a:bodyPr/>
              <a:lstStyle/>
              <a:p>
                <a:pPr>
                  <a:defRPr sz="1600" b="1"/>
                </a:pPr>
                <a:endParaRPr lang="is-I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Lit>
              <c:ptCount val="1"/>
              <c:pt idx="0">
                <c:v>Hækkun frá 2009 til 2016 á mánuði</c:v>
              </c:pt>
            </c:strLit>
          </c:cat>
          <c:val>
            <c:numRef>
              <c:f>'[Útreikn. með grein um kaupmáttarþróun og krónutöluhækkanir - samanburður - okt.xlsx]Sheet1'!$K$6</c:f>
              <c:numCache>
                <c:formatCode>#,##0</c:formatCode>
                <c:ptCount val="1"/>
                <c:pt idx="0">
                  <c:v>207000</c:v>
                </c:pt>
              </c:numCache>
            </c:numRef>
          </c:val>
          <c:extLst xmlns:c16r2="http://schemas.microsoft.com/office/drawing/2015/06/chart">
            <c:ext xmlns:c16="http://schemas.microsoft.com/office/drawing/2014/chart" uri="{C3380CC4-5D6E-409C-BE32-E72D297353CC}">
              <c16:uniqueId val="{00000002-4178-425D-AD13-5B2B263761C1}"/>
            </c:ext>
          </c:extLst>
        </c:ser>
        <c:ser>
          <c:idx val="3"/>
          <c:order val="3"/>
          <c:tx>
            <c:v>Heildartekjur öryrkja</c:v>
          </c:tx>
          <c:invertIfNegative val="0"/>
          <c:dLbls>
            <c:dLbl>
              <c:idx val="0"/>
              <c:spPr/>
              <c:txPr>
                <a:bodyPr/>
                <a:lstStyle/>
                <a:p>
                  <a:pPr>
                    <a:defRPr sz="1600" b="1"/>
                  </a:pPr>
                  <a:endParaRPr lang="is-IS"/>
                </a:p>
              </c:txPr>
              <c:showLegendKey val="0"/>
              <c:showVal val="1"/>
              <c:showCatName val="0"/>
              <c:showSerName val="0"/>
              <c:showPercent val="0"/>
              <c:showBubbleSize val="0"/>
            </c:dLbl>
            <c:spPr>
              <a:noFill/>
              <a:ln>
                <a:noFill/>
              </a:ln>
              <a:effectLst/>
            </c:spPr>
            <c:txPr>
              <a:bodyPr/>
              <a:lstStyle/>
              <a:p>
                <a:pPr>
                  <a:defRPr sz="1600" b="1"/>
                </a:pPr>
                <a:endParaRPr lang="is-I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Lit>
              <c:ptCount val="1"/>
              <c:pt idx="0">
                <c:v>Hækkun frá 2009 til 2016 á mánuði</c:v>
              </c:pt>
            </c:strLit>
          </c:cat>
          <c:val>
            <c:numRef>
              <c:f>'[Útreikn. með grein um kaupmáttarþróun og krónutöluhækkanir - samanburður - okt.xlsx]Sheet1'!$K$7</c:f>
              <c:numCache>
                <c:formatCode>#,##0</c:formatCode>
                <c:ptCount val="1"/>
                <c:pt idx="0">
                  <c:v>74000</c:v>
                </c:pt>
              </c:numCache>
            </c:numRef>
          </c:val>
          <c:extLst xmlns:c16r2="http://schemas.microsoft.com/office/drawing/2015/06/chart">
            <c:ext xmlns:c16="http://schemas.microsoft.com/office/drawing/2014/chart" uri="{C3380CC4-5D6E-409C-BE32-E72D297353CC}">
              <c16:uniqueId val="{00000004-4178-425D-AD13-5B2B263761C1}"/>
            </c:ext>
          </c:extLst>
        </c:ser>
        <c:dLbls>
          <c:showLegendKey val="0"/>
          <c:showVal val="0"/>
          <c:showCatName val="0"/>
          <c:showSerName val="0"/>
          <c:showPercent val="0"/>
          <c:showBubbleSize val="0"/>
        </c:dLbls>
        <c:gapWidth val="150"/>
        <c:axId val="124343808"/>
        <c:axId val="147743872"/>
      </c:barChart>
      <c:catAx>
        <c:axId val="124343808"/>
        <c:scaling>
          <c:orientation val="minMax"/>
        </c:scaling>
        <c:delete val="0"/>
        <c:axPos val="b"/>
        <c:numFmt formatCode="General" sourceLinked="0"/>
        <c:majorTickMark val="out"/>
        <c:minorTickMark val="none"/>
        <c:tickLblPos val="nextTo"/>
        <c:crossAx val="147743872"/>
        <c:crosses val="autoZero"/>
        <c:auto val="1"/>
        <c:lblAlgn val="ctr"/>
        <c:lblOffset val="100"/>
        <c:noMultiLvlLbl val="0"/>
      </c:catAx>
      <c:valAx>
        <c:axId val="147743872"/>
        <c:scaling>
          <c:orientation val="minMax"/>
        </c:scaling>
        <c:delete val="0"/>
        <c:axPos val="l"/>
        <c:majorGridlines>
          <c:spPr>
            <a:ln>
              <a:noFill/>
            </a:ln>
          </c:spPr>
        </c:majorGridlines>
        <c:numFmt formatCode="#,##0" sourceLinked="1"/>
        <c:majorTickMark val="out"/>
        <c:minorTickMark val="none"/>
        <c:tickLblPos val="nextTo"/>
        <c:crossAx val="124343808"/>
        <c:crosses val="autoZero"/>
        <c:crossBetween val="between"/>
      </c:valAx>
    </c:plotArea>
    <c:legend>
      <c:legendPos val="b"/>
      <c:layout/>
      <c:overlay val="0"/>
      <c:txPr>
        <a:bodyPr/>
        <a:lstStyle/>
        <a:p>
          <a:pPr>
            <a:defRPr sz="1400" b="1"/>
          </a:pPr>
          <a:endParaRPr lang="is-I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s-I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is-IS" sz="2400" dirty="0"/>
              <a:t>Þróun heildartekna örorkulífeyrisþega</a:t>
            </a:r>
            <a:r>
              <a:rPr lang="is-IS" sz="2400" baseline="0" dirty="0"/>
              <a:t> og </a:t>
            </a:r>
            <a:r>
              <a:rPr lang="is-IS" sz="2400" baseline="0" dirty="0" smtClean="0"/>
              <a:t>heildarlauna </a:t>
            </a:r>
            <a:r>
              <a:rPr lang="is-IS" sz="2400" baseline="0" dirty="0"/>
              <a:t>fullvinnandi - </a:t>
            </a:r>
            <a:r>
              <a:rPr lang="is-IS" sz="2400" u="sng" baseline="0" dirty="0"/>
              <a:t>miðgildi</a:t>
            </a:r>
            <a:r>
              <a:rPr lang="is-IS" sz="2400" baseline="0" dirty="0"/>
              <a:t>. </a:t>
            </a:r>
          </a:p>
          <a:p>
            <a:pPr>
              <a:defRPr/>
            </a:pPr>
            <a:r>
              <a:rPr lang="is-IS" sz="2400" baseline="0" dirty="0"/>
              <a:t>Krónur á mánuði </a:t>
            </a:r>
            <a:r>
              <a:rPr lang="is-IS" sz="2400" u="sng" baseline="0" dirty="0" smtClean="0"/>
              <a:t>fyrir</a:t>
            </a:r>
            <a:r>
              <a:rPr lang="is-IS" sz="2400" baseline="0" dirty="0" smtClean="0"/>
              <a:t> skatt árin 2013-2016 </a:t>
            </a:r>
            <a:endParaRPr lang="is-IS" sz="2400" dirty="0"/>
          </a:p>
        </c:rich>
      </c:tx>
      <c:layout/>
      <c:overlay val="0"/>
    </c:title>
    <c:autoTitleDeleted val="0"/>
    <c:plotArea>
      <c:layout/>
      <c:barChart>
        <c:barDir val="col"/>
        <c:grouping val="clustered"/>
        <c:varyColors val="0"/>
        <c:ser>
          <c:idx val="0"/>
          <c:order val="0"/>
          <c:tx>
            <c:v>Heildartekjur örorkulífeyrisþega</c:v>
          </c:tx>
          <c:spPr>
            <a:solidFill>
              <a:srgbClr val="002060"/>
            </a:solidFill>
          </c:spPr>
          <c:invertIfNegative val="0"/>
          <c:dLbls>
            <c:dLbl>
              <c:idx val="3"/>
              <c:layout>
                <c:manualLayout>
                  <c:x val="-1.152407632587193E-2"/>
                  <c:y val="-7.2678281878665266E-3"/>
                </c:manualLayout>
              </c:layout>
              <c:showLegendKey val="0"/>
              <c:showVal val="1"/>
              <c:showCatName val="0"/>
              <c:showSerName val="0"/>
              <c:showPercent val="0"/>
              <c:showBubbleSize val="0"/>
            </c:dLbl>
            <c:txPr>
              <a:bodyPr/>
              <a:lstStyle/>
              <a:p>
                <a:pPr>
                  <a:defRPr sz="1400" b="1"/>
                </a:pPr>
                <a:endParaRPr lang="is-IS"/>
              </a:p>
            </c:txPr>
            <c:showLegendKey val="0"/>
            <c:showVal val="1"/>
            <c:showCatName val="0"/>
            <c:showSerName val="0"/>
            <c:showPercent val="0"/>
            <c:showBubbleSize val="0"/>
            <c:showLeaderLines val="0"/>
          </c:dLbls>
          <c:cat>
            <c:strRef>
              <c:f>'2013-15 Samanburður við laun'!$R$3:$W$3</c:f>
              <c:strCache>
                <c:ptCount val="5"/>
                <c:pt idx="0">
                  <c:v>2013</c:v>
                </c:pt>
                <c:pt idx="1">
                  <c:v>2014</c:v>
                </c:pt>
                <c:pt idx="2">
                  <c:v>2015</c:v>
                </c:pt>
                <c:pt idx="3">
                  <c:v>2016</c:v>
                </c:pt>
                <c:pt idx="4">
                  <c:v>Hækkun samtals</c:v>
                </c:pt>
              </c:strCache>
            </c:strRef>
          </c:cat>
          <c:val>
            <c:numRef>
              <c:f>'2013-15 Samanburður við laun'!$R$5:$V$5</c:f>
              <c:numCache>
                <c:formatCode>#,##0</c:formatCode>
                <c:ptCount val="5"/>
                <c:pt idx="0">
                  <c:v>232119</c:v>
                </c:pt>
                <c:pt idx="1">
                  <c:v>240426</c:v>
                </c:pt>
                <c:pt idx="2">
                  <c:v>248951</c:v>
                </c:pt>
                <c:pt idx="3">
                  <c:v>271326</c:v>
                </c:pt>
                <c:pt idx="4">
                  <c:v>39207</c:v>
                </c:pt>
              </c:numCache>
            </c:numRef>
          </c:val>
        </c:ser>
        <c:ser>
          <c:idx val="1"/>
          <c:order val="1"/>
          <c:tx>
            <c:v>Heildarlaun fullvinnandi </c:v>
          </c:tx>
          <c:spPr>
            <a:solidFill>
              <a:srgbClr val="92D050"/>
            </a:solidFill>
          </c:spPr>
          <c:invertIfNegative val="0"/>
          <c:dLbls>
            <c:txPr>
              <a:bodyPr/>
              <a:lstStyle/>
              <a:p>
                <a:pPr>
                  <a:defRPr sz="1400" b="1"/>
                </a:pPr>
                <a:endParaRPr lang="is-IS"/>
              </a:p>
            </c:txPr>
            <c:showLegendKey val="0"/>
            <c:showVal val="1"/>
            <c:showCatName val="0"/>
            <c:showSerName val="0"/>
            <c:showPercent val="0"/>
            <c:showBubbleSize val="0"/>
            <c:showLeaderLines val="0"/>
          </c:dLbls>
          <c:cat>
            <c:strRef>
              <c:f>'2013-15 Samanburður við laun'!$R$3:$W$3</c:f>
              <c:strCache>
                <c:ptCount val="5"/>
                <c:pt idx="0">
                  <c:v>2013</c:v>
                </c:pt>
                <c:pt idx="1">
                  <c:v>2014</c:v>
                </c:pt>
                <c:pt idx="2">
                  <c:v>2015</c:v>
                </c:pt>
                <c:pt idx="3">
                  <c:v>2016</c:v>
                </c:pt>
                <c:pt idx="4">
                  <c:v>Hækkun samtals</c:v>
                </c:pt>
              </c:strCache>
            </c:strRef>
          </c:cat>
          <c:val>
            <c:numRef>
              <c:f>'2013-15 Samanburður við laun'!$R$6:$V$6</c:f>
              <c:numCache>
                <c:formatCode>#,##0</c:formatCode>
                <c:ptCount val="5"/>
                <c:pt idx="0">
                  <c:v>464000</c:v>
                </c:pt>
                <c:pt idx="1">
                  <c:v>495000</c:v>
                </c:pt>
                <c:pt idx="2">
                  <c:v>537000</c:v>
                </c:pt>
                <c:pt idx="3">
                  <c:v>583000</c:v>
                </c:pt>
                <c:pt idx="4">
                  <c:v>119000</c:v>
                </c:pt>
              </c:numCache>
            </c:numRef>
          </c:val>
        </c:ser>
        <c:dLbls>
          <c:showLegendKey val="0"/>
          <c:showVal val="0"/>
          <c:showCatName val="0"/>
          <c:showSerName val="0"/>
          <c:showPercent val="0"/>
          <c:showBubbleSize val="0"/>
        </c:dLbls>
        <c:gapWidth val="150"/>
        <c:axId val="123388416"/>
        <c:axId val="147748480"/>
      </c:barChart>
      <c:catAx>
        <c:axId val="123388416"/>
        <c:scaling>
          <c:orientation val="minMax"/>
        </c:scaling>
        <c:delete val="0"/>
        <c:axPos val="b"/>
        <c:majorTickMark val="out"/>
        <c:minorTickMark val="none"/>
        <c:tickLblPos val="nextTo"/>
        <c:txPr>
          <a:bodyPr/>
          <a:lstStyle/>
          <a:p>
            <a:pPr>
              <a:defRPr sz="1200"/>
            </a:pPr>
            <a:endParaRPr lang="is-IS"/>
          </a:p>
        </c:txPr>
        <c:crossAx val="147748480"/>
        <c:crosses val="autoZero"/>
        <c:auto val="1"/>
        <c:lblAlgn val="ctr"/>
        <c:lblOffset val="100"/>
        <c:noMultiLvlLbl val="0"/>
      </c:catAx>
      <c:valAx>
        <c:axId val="147748480"/>
        <c:scaling>
          <c:orientation val="minMax"/>
        </c:scaling>
        <c:delete val="0"/>
        <c:axPos val="l"/>
        <c:majorGridlines>
          <c:spPr>
            <a:ln>
              <a:noFill/>
            </a:ln>
          </c:spPr>
        </c:majorGridlines>
        <c:numFmt formatCode="#,##0" sourceLinked="1"/>
        <c:majorTickMark val="out"/>
        <c:minorTickMark val="none"/>
        <c:tickLblPos val="nextTo"/>
        <c:crossAx val="123388416"/>
        <c:crosses val="autoZero"/>
        <c:crossBetween val="between"/>
      </c:valAx>
    </c:plotArea>
    <c:legend>
      <c:legendPos val="b"/>
      <c:layout/>
      <c:overlay val="0"/>
      <c:txPr>
        <a:bodyPr/>
        <a:lstStyle/>
        <a:p>
          <a:pPr>
            <a:defRPr sz="1400"/>
          </a:pPr>
          <a:endParaRPr lang="is-I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is-I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is-IS" sz="2400" dirty="0"/>
              <a:t>Samanlögð </a:t>
            </a:r>
            <a:r>
              <a:rPr lang="is-IS" sz="2400" baseline="0" dirty="0"/>
              <a:t>hækkun - tekjur á </a:t>
            </a:r>
            <a:r>
              <a:rPr lang="is-IS" sz="2400" baseline="0" dirty="0" smtClean="0"/>
              <a:t>mánuði. </a:t>
            </a:r>
          </a:p>
          <a:p>
            <a:pPr>
              <a:defRPr sz="2400"/>
            </a:pPr>
            <a:r>
              <a:rPr lang="is-IS" sz="2400" baseline="0" dirty="0" smtClean="0"/>
              <a:t>Tímabil</a:t>
            </a:r>
            <a:r>
              <a:rPr lang="is-IS" sz="2400" baseline="0" dirty="0"/>
              <a:t>: 2010-2016 </a:t>
            </a:r>
            <a:endParaRPr lang="is-IS" sz="2400" dirty="0"/>
          </a:p>
        </c:rich>
      </c:tx>
      <c:layout>
        <c:manualLayout>
          <c:xMode val="edge"/>
          <c:yMode val="edge"/>
          <c:x val="0.11237024502518587"/>
          <c:y val="0"/>
        </c:manualLayout>
      </c:layout>
      <c:overlay val="0"/>
    </c:title>
    <c:autoTitleDeleted val="0"/>
    <c:plotArea>
      <c:layout/>
      <c:barChart>
        <c:barDir val="col"/>
        <c:grouping val="clustered"/>
        <c:varyColors val="0"/>
        <c:ser>
          <c:idx val="0"/>
          <c:order val="0"/>
          <c:tx>
            <c:v>Forsætisráðherra</c:v>
          </c:tx>
          <c:invertIfNegative val="0"/>
          <c:dLbls>
            <c:txPr>
              <a:bodyPr/>
              <a:lstStyle/>
              <a:p>
                <a:pPr>
                  <a:defRPr sz="1800" b="1"/>
                </a:pPr>
                <a:endParaRPr lang="is-IS"/>
              </a:p>
            </c:txPr>
            <c:showLegendKey val="0"/>
            <c:showVal val="1"/>
            <c:showCatName val="0"/>
            <c:showSerName val="0"/>
            <c:showPercent val="0"/>
            <c:showBubbleSize val="0"/>
            <c:showLeaderLines val="0"/>
          </c:dLbls>
          <c:cat>
            <c:strLit>
              <c:ptCount val="1"/>
              <c:pt idx="0">
                <c:v>Samtals hækkun á árunum 2010-2016</c:v>
              </c:pt>
            </c:strLit>
          </c:cat>
          <c:val>
            <c:numRef>
              <c:f>'Hækkanir -samanburður'!$I$4</c:f>
              <c:numCache>
                <c:formatCode>#,##0</c:formatCode>
                <c:ptCount val="1"/>
                <c:pt idx="0">
                  <c:v>1266825</c:v>
                </c:pt>
              </c:numCache>
            </c:numRef>
          </c:val>
        </c:ser>
        <c:ser>
          <c:idx val="1"/>
          <c:order val="1"/>
          <c:tx>
            <c:v>Ráðherrar</c:v>
          </c:tx>
          <c:invertIfNegative val="0"/>
          <c:dLbls>
            <c:dLbl>
              <c:idx val="0"/>
              <c:layout>
                <c:manualLayout>
                  <c:x val="1.1647028736848945E-2"/>
                  <c:y val="2.3515909994427965E-3"/>
                </c:manualLayout>
              </c:layout>
              <c:showLegendKey val="0"/>
              <c:showVal val="1"/>
              <c:showCatName val="0"/>
              <c:showSerName val="0"/>
              <c:showPercent val="0"/>
              <c:showBubbleSize val="0"/>
            </c:dLbl>
            <c:txPr>
              <a:bodyPr/>
              <a:lstStyle/>
              <a:p>
                <a:pPr>
                  <a:defRPr sz="1800" b="1"/>
                </a:pPr>
                <a:endParaRPr lang="is-IS"/>
              </a:p>
            </c:txPr>
            <c:showLegendKey val="0"/>
            <c:showVal val="1"/>
            <c:showCatName val="0"/>
            <c:showSerName val="0"/>
            <c:showPercent val="0"/>
            <c:showBubbleSize val="0"/>
            <c:showLeaderLines val="0"/>
          </c:dLbls>
          <c:cat>
            <c:strLit>
              <c:ptCount val="1"/>
              <c:pt idx="0">
                <c:v>Samtals hækkun á árunum 2010-2016</c:v>
              </c:pt>
            </c:strLit>
          </c:cat>
          <c:val>
            <c:numRef>
              <c:f>'Hækkanir -samanburður'!$I$5</c:f>
              <c:numCache>
                <c:formatCode>#,##0</c:formatCode>
                <c:ptCount val="1"/>
                <c:pt idx="0">
                  <c:v>971273</c:v>
                </c:pt>
              </c:numCache>
            </c:numRef>
          </c:val>
        </c:ser>
        <c:ser>
          <c:idx val="2"/>
          <c:order val="2"/>
          <c:tx>
            <c:v>Þingfararkaup</c:v>
          </c:tx>
          <c:invertIfNegative val="0"/>
          <c:dLbls>
            <c:dLbl>
              <c:idx val="0"/>
              <c:layout>
                <c:manualLayout>
                  <c:x val="1.1647028736848945E-2"/>
                  <c:y val="0"/>
                </c:manualLayout>
              </c:layout>
              <c:showLegendKey val="0"/>
              <c:showVal val="1"/>
              <c:showCatName val="0"/>
              <c:showSerName val="0"/>
              <c:showPercent val="0"/>
              <c:showBubbleSize val="0"/>
            </c:dLbl>
            <c:txPr>
              <a:bodyPr/>
              <a:lstStyle/>
              <a:p>
                <a:pPr>
                  <a:defRPr sz="1800" b="1" i="0"/>
                </a:pPr>
                <a:endParaRPr lang="is-IS"/>
              </a:p>
            </c:txPr>
            <c:showLegendKey val="0"/>
            <c:showVal val="1"/>
            <c:showCatName val="0"/>
            <c:showSerName val="0"/>
            <c:showPercent val="0"/>
            <c:showBubbleSize val="0"/>
            <c:showLeaderLines val="0"/>
          </c:dLbls>
          <c:cat>
            <c:strLit>
              <c:ptCount val="1"/>
              <c:pt idx="0">
                <c:v>Samtals hækkun á árunum 2010-2016</c:v>
              </c:pt>
            </c:strLit>
          </c:cat>
          <c:val>
            <c:numRef>
              <c:f>'Hækkanir -samanburður'!$I$6</c:f>
              <c:numCache>
                <c:formatCode>#,##0</c:formatCode>
                <c:ptCount val="1"/>
                <c:pt idx="0">
                  <c:v>581190</c:v>
                </c:pt>
              </c:numCache>
            </c:numRef>
          </c:val>
        </c:ser>
        <c:ser>
          <c:idx val="3"/>
          <c:order val="3"/>
          <c:tx>
            <c:v>Óskertur lífeyrir </c:v>
          </c:tx>
          <c:invertIfNegative val="0"/>
          <c:dLbls>
            <c:txPr>
              <a:bodyPr/>
              <a:lstStyle/>
              <a:p>
                <a:pPr>
                  <a:defRPr sz="1800" b="1"/>
                </a:pPr>
                <a:endParaRPr lang="is-IS"/>
              </a:p>
            </c:txPr>
            <c:showLegendKey val="0"/>
            <c:showVal val="1"/>
            <c:showCatName val="0"/>
            <c:showSerName val="0"/>
            <c:showPercent val="0"/>
            <c:showBubbleSize val="0"/>
            <c:showLeaderLines val="0"/>
          </c:dLbls>
          <c:cat>
            <c:strLit>
              <c:ptCount val="1"/>
              <c:pt idx="0">
                <c:v>Samtals hækkun á árunum 2010-2016</c:v>
              </c:pt>
            </c:strLit>
          </c:cat>
          <c:val>
            <c:numRef>
              <c:f>'Hækkanir -samanburður'!$I$7</c:f>
              <c:numCache>
                <c:formatCode>#,##0</c:formatCode>
                <c:ptCount val="1"/>
                <c:pt idx="0">
                  <c:v>59276</c:v>
                </c:pt>
              </c:numCache>
            </c:numRef>
          </c:val>
        </c:ser>
        <c:ser>
          <c:idx val="4"/>
          <c:order val="4"/>
          <c:tx>
            <c:v>Óskertur lífeyrir með heimilisuppbót</c:v>
          </c:tx>
          <c:invertIfNegative val="0"/>
          <c:dLbls>
            <c:txPr>
              <a:bodyPr/>
              <a:lstStyle/>
              <a:p>
                <a:pPr>
                  <a:defRPr sz="1800" b="1"/>
                </a:pPr>
                <a:endParaRPr lang="is-IS"/>
              </a:p>
            </c:txPr>
            <c:showLegendKey val="0"/>
            <c:showVal val="1"/>
            <c:showCatName val="0"/>
            <c:showSerName val="0"/>
            <c:showPercent val="0"/>
            <c:showBubbleSize val="0"/>
            <c:showLeaderLines val="0"/>
          </c:dLbls>
          <c:cat>
            <c:strLit>
              <c:ptCount val="1"/>
              <c:pt idx="0">
                <c:v>Samtals hækkun á árunum 2010-2016</c:v>
              </c:pt>
            </c:strLit>
          </c:cat>
          <c:val>
            <c:numRef>
              <c:f>'Hækkanir -samanburður'!$I$8</c:f>
              <c:numCache>
                <c:formatCode>#,##0</c:formatCode>
                <c:ptCount val="1"/>
                <c:pt idx="0">
                  <c:v>80000</c:v>
                </c:pt>
              </c:numCache>
            </c:numRef>
          </c:val>
        </c:ser>
        <c:dLbls>
          <c:showLegendKey val="0"/>
          <c:showVal val="0"/>
          <c:showCatName val="0"/>
          <c:showSerName val="0"/>
          <c:showPercent val="0"/>
          <c:showBubbleSize val="0"/>
        </c:dLbls>
        <c:gapWidth val="150"/>
        <c:axId val="122620416"/>
        <c:axId val="147737408"/>
      </c:barChart>
      <c:catAx>
        <c:axId val="122620416"/>
        <c:scaling>
          <c:orientation val="minMax"/>
        </c:scaling>
        <c:delete val="0"/>
        <c:axPos val="b"/>
        <c:majorTickMark val="out"/>
        <c:minorTickMark val="none"/>
        <c:tickLblPos val="nextTo"/>
        <c:txPr>
          <a:bodyPr/>
          <a:lstStyle/>
          <a:p>
            <a:pPr>
              <a:defRPr sz="1600"/>
            </a:pPr>
            <a:endParaRPr lang="is-IS"/>
          </a:p>
        </c:txPr>
        <c:crossAx val="147737408"/>
        <c:crosses val="autoZero"/>
        <c:auto val="1"/>
        <c:lblAlgn val="ctr"/>
        <c:lblOffset val="100"/>
        <c:noMultiLvlLbl val="0"/>
      </c:catAx>
      <c:valAx>
        <c:axId val="147737408"/>
        <c:scaling>
          <c:orientation val="minMax"/>
        </c:scaling>
        <c:delete val="0"/>
        <c:axPos val="l"/>
        <c:majorGridlines>
          <c:spPr>
            <a:ln>
              <a:noFill/>
            </a:ln>
          </c:spPr>
        </c:majorGridlines>
        <c:numFmt formatCode="#,##0" sourceLinked="1"/>
        <c:majorTickMark val="out"/>
        <c:minorTickMark val="none"/>
        <c:tickLblPos val="nextTo"/>
        <c:crossAx val="122620416"/>
        <c:crosses val="autoZero"/>
        <c:crossBetween val="between"/>
      </c:valAx>
    </c:plotArea>
    <c:legend>
      <c:legendPos val="r"/>
      <c:layout/>
      <c:overlay val="0"/>
      <c:txPr>
        <a:bodyPr/>
        <a:lstStyle/>
        <a:p>
          <a:pPr>
            <a:defRPr sz="1600"/>
          </a:pPr>
          <a:endParaRPr lang="is-I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is-IS"/>
          </a:p>
        </p:txBody>
      </p:sp>
      <p:sp>
        <p:nvSpPr>
          <p:cNvPr id="3" name="Date Placeholder 2"/>
          <p:cNvSpPr>
            <a:spLocks noGrp="1"/>
          </p:cNvSpPr>
          <p:nvPr>
            <p:ph type="dt" sz="quarter" idx="1"/>
          </p:nvPr>
        </p:nvSpPr>
        <p:spPr>
          <a:xfrm>
            <a:off x="3970938" y="0"/>
            <a:ext cx="3037840" cy="461804"/>
          </a:xfrm>
          <a:prstGeom prst="rect">
            <a:avLst/>
          </a:prstGeom>
        </p:spPr>
        <p:txBody>
          <a:bodyPr vert="horz" lIns="92830" tIns="46415" rIns="92830" bIns="46415" rtlCol="0"/>
          <a:lstStyle>
            <a:lvl1pPr algn="r">
              <a:defRPr sz="1200"/>
            </a:lvl1pPr>
          </a:lstStyle>
          <a:p>
            <a:fld id="{296F99B0-A9C6-48AF-B74B-247EB59667C2}" type="datetimeFigureOut">
              <a:rPr lang="is-IS" smtClean="0"/>
              <a:t>31.10.2017</a:t>
            </a:fld>
            <a:endParaRPr lang="is-IS"/>
          </a:p>
        </p:txBody>
      </p:sp>
      <p:sp>
        <p:nvSpPr>
          <p:cNvPr id="4" name="Footer Placeholder 3"/>
          <p:cNvSpPr>
            <a:spLocks noGrp="1"/>
          </p:cNvSpPr>
          <p:nvPr>
            <p:ph type="ftr" sz="quarter" idx="2"/>
          </p:nvPr>
        </p:nvSpPr>
        <p:spPr>
          <a:xfrm>
            <a:off x="0" y="8772668"/>
            <a:ext cx="3037840" cy="461804"/>
          </a:xfrm>
          <a:prstGeom prst="rect">
            <a:avLst/>
          </a:prstGeom>
        </p:spPr>
        <p:txBody>
          <a:bodyPr vert="horz" lIns="92830" tIns="46415" rIns="92830" bIns="46415" rtlCol="0" anchor="b"/>
          <a:lstStyle>
            <a:lvl1pPr algn="l">
              <a:defRPr sz="1200"/>
            </a:lvl1pPr>
          </a:lstStyle>
          <a:p>
            <a:endParaRPr lang="is-IS"/>
          </a:p>
        </p:txBody>
      </p:sp>
      <p:sp>
        <p:nvSpPr>
          <p:cNvPr id="5" name="Slide Number Placeholder 4"/>
          <p:cNvSpPr>
            <a:spLocks noGrp="1"/>
          </p:cNvSpPr>
          <p:nvPr>
            <p:ph type="sldNum" sz="quarter" idx="3"/>
          </p:nvPr>
        </p:nvSpPr>
        <p:spPr>
          <a:xfrm>
            <a:off x="3970938" y="8772668"/>
            <a:ext cx="3037840" cy="461804"/>
          </a:xfrm>
          <a:prstGeom prst="rect">
            <a:avLst/>
          </a:prstGeom>
        </p:spPr>
        <p:txBody>
          <a:bodyPr vert="horz" lIns="92830" tIns="46415" rIns="92830" bIns="46415" rtlCol="0" anchor="b"/>
          <a:lstStyle>
            <a:lvl1pPr algn="r">
              <a:defRPr sz="1200"/>
            </a:lvl1pPr>
          </a:lstStyle>
          <a:p>
            <a:fld id="{73F46616-FAD0-4CD5-997F-68D60BDB1630}" type="slidenum">
              <a:rPr lang="is-IS" smtClean="0"/>
              <a:t>‹#›</a:t>
            </a:fld>
            <a:endParaRPr lang="is-IS"/>
          </a:p>
        </p:txBody>
      </p:sp>
    </p:spTree>
    <p:extLst>
      <p:ext uri="{BB962C8B-B14F-4D97-AF65-F5344CB8AC3E}">
        <p14:creationId xmlns:p14="http://schemas.microsoft.com/office/powerpoint/2010/main" val="3644967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is-I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283A54F4-24E6-43F4-BF6E-F2CCE1D9DFEC}" type="datetimeFigureOut">
              <a:rPr lang="is-IS" smtClean="0"/>
              <a:t>31.10.2017</a:t>
            </a:fld>
            <a:endParaRPr lang="is-I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is-I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is-I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10D6D2B5-3B1B-4476-958E-ADEBC4749924}" type="slidenum">
              <a:rPr lang="is-IS" smtClean="0"/>
              <a:t>‹#›</a:t>
            </a:fld>
            <a:endParaRPr lang="is-IS"/>
          </a:p>
        </p:txBody>
      </p:sp>
    </p:spTree>
    <p:extLst>
      <p:ext uri="{BB962C8B-B14F-4D97-AF65-F5344CB8AC3E}">
        <p14:creationId xmlns:p14="http://schemas.microsoft.com/office/powerpoint/2010/main" val="1071040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49A3AF-A2D1-8943-8B45-49C06E3910ED}" type="slidenum">
              <a:rPr lang="en-US" smtClean="0"/>
              <a:t>1</a:t>
            </a:fld>
            <a:endParaRPr lang="en-US"/>
          </a:p>
        </p:txBody>
      </p:sp>
    </p:spTree>
    <p:extLst>
      <p:ext uri="{BB962C8B-B14F-4D97-AF65-F5344CB8AC3E}">
        <p14:creationId xmlns:p14="http://schemas.microsoft.com/office/powerpoint/2010/main" val="30250728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smtClean="0"/>
              <a:t>Sýna niðurstöðu Gallup könnunar. </a:t>
            </a:r>
            <a:endParaRPr lang="is-IS" dirty="0"/>
          </a:p>
        </p:txBody>
      </p:sp>
      <p:sp>
        <p:nvSpPr>
          <p:cNvPr id="4" name="Slide Number Placeholder 3"/>
          <p:cNvSpPr>
            <a:spLocks noGrp="1"/>
          </p:cNvSpPr>
          <p:nvPr>
            <p:ph type="sldNum" sz="quarter" idx="10"/>
          </p:nvPr>
        </p:nvSpPr>
        <p:spPr/>
        <p:txBody>
          <a:bodyPr/>
          <a:lstStyle/>
          <a:p>
            <a:fld id="{10D6D2B5-3B1B-4476-958E-ADEBC4749924}" type="slidenum">
              <a:rPr lang="is-IS" smtClean="0"/>
              <a:t>21</a:t>
            </a:fld>
            <a:endParaRPr lang="is-IS"/>
          </a:p>
        </p:txBody>
      </p:sp>
    </p:spTree>
    <p:extLst>
      <p:ext uri="{BB962C8B-B14F-4D97-AF65-F5344CB8AC3E}">
        <p14:creationId xmlns:p14="http://schemas.microsoft.com/office/powerpoint/2010/main" val="3058802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dirty="0"/>
          </a:p>
        </p:txBody>
      </p:sp>
      <p:sp>
        <p:nvSpPr>
          <p:cNvPr id="4" name="Slide Number Placeholder 3"/>
          <p:cNvSpPr>
            <a:spLocks noGrp="1"/>
          </p:cNvSpPr>
          <p:nvPr>
            <p:ph type="sldNum" sz="quarter" idx="10"/>
          </p:nvPr>
        </p:nvSpPr>
        <p:spPr/>
        <p:txBody>
          <a:bodyPr/>
          <a:lstStyle/>
          <a:p>
            <a:fld id="{10D6D2B5-3B1B-4476-958E-ADEBC4749924}" type="slidenum">
              <a:rPr lang="is-IS" smtClean="0"/>
              <a:t>22</a:t>
            </a:fld>
            <a:endParaRPr lang="is-IS"/>
          </a:p>
        </p:txBody>
      </p:sp>
    </p:spTree>
    <p:extLst>
      <p:ext uri="{BB962C8B-B14F-4D97-AF65-F5344CB8AC3E}">
        <p14:creationId xmlns:p14="http://schemas.microsoft.com/office/powerpoint/2010/main" val="4094488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8299">
              <a:defRPr/>
            </a:pPr>
            <a:r>
              <a:rPr lang="is-IS" dirty="0"/>
              <a:t>Lífeyrir almannatrygginga er oft á tíðum borinn saman við lágmarkslaun. Við teljum þann samanburð ekki réttmætan, þar sem lágmarkslaun eiga einungis við mjög lítinn hóp fólks á vinnumarkaði. Þessi umræða er lítillækkandi fyrir öryrkja og til þess fallinn að gefa í skyn að þeir verðskuldi fátækt. Fólk með lágmarklaun er yfirleitt ómenntað launafólk, sem er nýkomið inn á vinnumarkað, en getur með auknum aldri, starfsmenntun og starfsreynslu hækkað laun sín. Örorkulífeyrisþegar eru með margskonar menntun og starfsreynslu að baki, en geta oft á tíðum ekki aukið tekjur sínar vegna óvinnufærni og mikilla tekjutenginga í almannatryggingakerfinu. Mikilvægt í þessu samhengi er að geta þess að lágmarkslaun á íslenskum vinnumarkaði eru allt of lág og duga engan veginn til framfærslu. Það sama á við um lífeyri almannatrygginga, enda er hann undir lágmarkslaunum. </a:t>
            </a:r>
            <a:endParaRPr lang="is-IS" dirty="0" smtClean="0">
              <a:effectLst/>
            </a:endParaRPr>
          </a:p>
          <a:p>
            <a:endParaRPr lang="en-US" dirty="0"/>
          </a:p>
        </p:txBody>
      </p:sp>
      <p:sp>
        <p:nvSpPr>
          <p:cNvPr id="4" name="Slide Number Placeholder 3"/>
          <p:cNvSpPr>
            <a:spLocks noGrp="1"/>
          </p:cNvSpPr>
          <p:nvPr>
            <p:ph type="sldNum" sz="quarter" idx="10"/>
          </p:nvPr>
        </p:nvSpPr>
        <p:spPr/>
        <p:txBody>
          <a:bodyPr/>
          <a:lstStyle/>
          <a:p>
            <a:fld id="{5949A3AF-A2D1-8943-8B45-49C06E3910ED}" type="slidenum">
              <a:rPr lang="en-US" smtClean="0"/>
              <a:t>3</a:t>
            </a:fld>
            <a:endParaRPr lang="en-US"/>
          </a:p>
        </p:txBody>
      </p:sp>
    </p:spTree>
    <p:extLst>
      <p:ext uri="{BB962C8B-B14F-4D97-AF65-F5344CB8AC3E}">
        <p14:creationId xmlns:p14="http://schemas.microsoft.com/office/powerpoint/2010/main" val="3084965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smtClean="0"/>
              <a:t>Sleppa þessari mynd? </a:t>
            </a:r>
            <a:endParaRPr lang="is-IS" dirty="0"/>
          </a:p>
        </p:txBody>
      </p:sp>
      <p:sp>
        <p:nvSpPr>
          <p:cNvPr id="4" name="Slide Number Placeholder 3"/>
          <p:cNvSpPr>
            <a:spLocks noGrp="1"/>
          </p:cNvSpPr>
          <p:nvPr>
            <p:ph type="sldNum" sz="quarter" idx="10"/>
          </p:nvPr>
        </p:nvSpPr>
        <p:spPr/>
        <p:txBody>
          <a:bodyPr/>
          <a:lstStyle/>
          <a:p>
            <a:fld id="{10D6D2B5-3B1B-4476-958E-ADEBC4749924}" type="slidenum">
              <a:rPr lang="is-IS" smtClean="0"/>
              <a:t>5</a:t>
            </a:fld>
            <a:endParaRPr lang="is-IS"/>
          </a:p>
        </p:txBody>
      </p:sp>
    </p:spTree>
    <p:extLst>
      <p:ext uri="{BB962C8B-B14F-4D97-AF65-F5344CB8AC3E}">
        <p14:creationId xmlns:p14="http://schemas.microsoft.com/office/powerpoint/2010/main" val="2464358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smtClean="0"/>
              <a:t>Mikill munur á þróun kaupmáttar örorkulífeyris</a:t>
            </a:r>
            <a:r>
              <a:rPr lang="is-IS" baseline="0" dirty="0" smtClean="0"/>
              <a:t> og launa á vinnumarkaði. </a:t>
            </a:r>
            <a:endParaRPr lang="is-IS" dirty="0"/>
          </a:p>
        </p:txBody>
      </p:sp>
      <p:sp>
        <p:nvSpPr>
          <p:cNvPr id="4" name="Slide Number Placeholder 3"/>
          <p:cNvSpPr>
            <a:spLocks noGrp="1"/>
          </p:cNvSpPr>
          <p:nvPr>
            <p:ph type="sldNum" sz="quarter" idx="10"/>
          </p:nvPr>
        </p:nvSpPr>
        <p:spPr/>
        <p:txBody>
          <a:bodyPr/>
          <a:lstStyle/>
          <a:p>
            <a:fld id="{10D6D2B5-3B1B-4476-958E-ADEBC4749924}" type="slidenum">
              <a:rPr lang="is-IS" smtClean="0"/>
              <a:t>6</a:t>
            </a:fld>
            <a:endParaRPr lang="is-IS"/>
          </a:p>
        </p:txBody>
      </p:sp>
    </p:spTree>
    <p:extLst>
      <p:ext uri="{BB962C8B-B14F-4D97-AF65-F5344CB8AC3E}">
        <p14:creationId xmlns:p14="http://schemas.microsoft.com/office/powerpoint/2010/main" val="3142528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smtClean="0"/>
              <a:t>Lágar prósentuhækkanir á lágar tekjur þýðar lágar hækkanir. Jafnvel</a:t>
            </a:r>
            <a:r>
              <a:rPr lang="is-IS" baseline="0" dirty="0" smtClean="0"/>
              <a:t> 30% hækkun myndi litlu skila. </a:t>
            </a:r>
            <a:r>
              <a:rPr lang="is-IS" dirty="0" smtClean="0"/>
              <a:t>Það framfleytir sér enginn á prósentum. </a:t>
            </a:r>
          </a:p>
          <a:p>
            <a:endParaRPr lang="is-IS" dirty="0"/>
          </a:p>
        </p:txBody>
      </p:sp>
      <p:sp>
        <p:nvSpPr>
          <p:cNvPr id="4" name="Slide Number Placeholder 3"/>
          <p:cNvSpPr>
            <a:spLocks noGrp="1"/>
          </p:cNvSpPr>
          <p:nvPr>
            <p:ph type="sldNum" sz="quarter" idx="10"/>
          </p:nvPr>
        </p:nvSpPr>
        <p:spPr/>
        <p:txBody>
          <a:bodyPr/>
          <a:lstStyle/>
          <a:p>
            <a:fld id="{10D6D2B5-3B1B-4476-958E-ADEBC4749924}" type="slidenum">
              <a:rPr lang="is-IS" smtClean="0"/>
              <a:t>8</a:t>
            </a:fld>
            <a:endParaRPr lang="is-IS"/>
          </a:p>
        </p:txBody>
      </p:sp>
    </p:spTree>
    <p:extLst>
      <p:ext uri="{BB962C8B-B14F-4D97-AF65-F5344CB8AC3E}">
        <p14:creationId xmlns:p14="http://schemas.microsoft.com/office/powerpoint/2010/main" val="1106491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smtClean="0"/>
              <a:t>Iðgjaldið</a:t>
            </a:r>
            <a:r>
              <a:rPr lang="is-IS" baseline="0" dirty="0" smtClean="0"/>
              <a:t> er inn í þessu. </a:t>
            </a:r>
          </a:p>
          <a:p>
            <a:r>
              <a:rPr lang="is-IS" baseline="0" dirty="0" smtClean="0"/>
              <a:t>Samanlagður húsnæðisstuðningur er húsnæðisbætur og sérstakur húsnæðisstuðningur. </a:t>
            </a:r>
            <a:endParaRPr lang="is-IS" dirty="0"/>
          </a:p>
        </p:txBody>
      </p:sp>
      <p:sp>
        <p:nvSpPr>
          <p:cNvPr id="4" name="Slide Number Placeholder 3"/>
          <p:cNvSpPr>
            <a:spLocks noGrp="1"/>
          </p:cNvSpPr>
          <p:nvPr>
            <p:ph type="sldNum" sz="quarter" idx="10"/>
          </p:nvPr>
        </p:nvSpPr>
        <p:spPr/>
        <p:txBody>
          <a:bodyPr/>
          <a:lstStyle/>
          <a:p>
            <a:fld id="{10D6D2B5-3B1B-4476-958E-ADEBC4749924}" type="slidenum">
              <a:rPr lang="is-IS" smtClean="0"/>
              <a:t>11</a:t>
            </a:fld>
            <a:endParaRPr lang="is-IS"/>
          </a:p>
        </p:txBody>
      </p:sp>
    </p:spTree>
    <p:extLst>
      <p:ext uri="{BB962C8B-B14F-4D97-AF65-F5344CB8AC3E}">
        <p14:creationId xmlns:p14="http://schemas.microsoft.com/office/powerpoint/2010/main" val="2076602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49A3AF-A2D1-8943-8B45-49C06E3910ED}" type="slidenum">
              <a:rPr lang="en-US" smtClean="0"/>
              <a:t>14</a:t>
            </a:fld>
            <a:endParaRPr lang="en-US"/>
          </a:p>
        </p:txBody>
      </p:sp>
    </p:spTree>
    <p:extLst>
      <p:ext uri="{BB962C8B-B14F-4D97-AF65-F5344CB8AC3E}">
        <p14:creationId xmlns:p14="http://schemas.microsoft.com/office/powerpoint/2010/main" val="1476959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smtClean="0"/>
              <a:t>Hvenær er hægt að setja kostnað á móti?</a:t>
            </a:r>
            <a:r>
              <a:rPr lang="is-IS" baseline="0" dirty="0" smtClean="0"/>
              <a:t> </a:t>
            </a:r>
            <a:endParaRPr lang="is-IS" dirty="0"/>
          </a:p>
        </p:txBody>
      </p:sp>
      <p:sp>
        <p:nvSpPr>
          <p:cNvPr id="4" name="Slide Number Placeholder 3"/>
          <p:cNvSpPr>
            <a:spLocks noGrp="1"/>
          </p:cNvSpPr>
          <p:nvPr>
            <p:ph type="sldNum" sz="quarter" idx="10"/>
          </p:nvPr>
        </p:nvSpPr>
        <p:spPr/>
        <p:txBody>
          <a:bodyPr/>
          <a:lstStyle/>
          <a:p>
            <a:fld id="{10D6D2B5-3B1B-4476-958E-ADEBC4749924}" type="slidenum">
              <a:rPr lang="is-IS" smtClean="0"/>
              <a:t>18</a:t>
            </a:fld>
            <a:endParaRPr lang="is-IS"/>
          </a:p>
        </p:txBody>
      </p:sp>
    </p:spTree>
    <p:extLst>
      <p:ext uri="{BB962C8B-B14F-4D97-AF65-F5344CB8AC3E}">
        <p14:creationId xmlns:p14="http://schemas.microsoft.com/office/powerpoint/2010/main" val="1594017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dirty="0"/>
          </a:p>
        </p:txBody>
      </p:sp>
      <p:sp>
        <p:nvSpPr>
          <p:cNvPr id="4" name="Slide Number Placeholder 3"/>
          <p:cNvSpPr>
            <a:spLocks noGrp="1"/>
          </p:cNvSpPr>
          <p:nvPr>
            <p:ph type="sldNum" sz="quarter" idx="10"/>
          </p:nvPr>
        </p:nvSpPr>
        <p:spPr/>
        <p:txBody>
          <a:bodyPr/>
          <a:lstStyle/>
          <a:p>
            <a:fld id="{10D6D2B5-3B1B-4476-958E-ADEBC4749924}" type="slidenum">
              <a:rPr lang="is-IS" smtClean="0"/>
              <a:t>20</a:t>
            </a:fld>
            <a:endParaRPr lang="is-IS"/>
          </a:p>
        </p:txBody>
      </p:sp>
    </p:spTree>
    <p:extLst>
      <p:ext uri="{BB962C8B-B14F-4D97-AF65-F5344CB8AC3E}">
        <p14:creationId xmlns:p14="http://schemas.microsoft.com/office/powerpoint/2010/main" val="567642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s-I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s-IS"/>
          </a:p>
        </p:txBody>
      </p:sp>
      <p:sp>
        <p:nvSpPr>
          <p:cNvPr id="4" name="Date Placeholder 3"/>
          <p:cNvSpPr>
            <a:spLocks noGrp="1"/>
          </p:cNvSpPr>
          <p:nvPr>
            <p:ph type="dt" sz="half" idx="10"/>
          </p:nvPr>
        </p:nvSpPr>
        <p:spPr/>
        <p:txBody>
          <a:bodyPr/>
          <a:lstStyle/>
          <a:p>
            <a:fld id="{36855FCB-7141-4B9B-8131-88F0F568439E}" type="datetime1">
              <a:rPr lang="is-IS" smtClean="0"/>
              <a:t>31.10.2017</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E0904936-F294-4F13-84E9-0B436DF0E4DE}" type="slidenum">
              <a:rPr lang="is-IS" smtClean="0"/>
              <a:t>‹#›</a:t>
            </a:fld>
            <a:endParaRPr lang="is-IS"/>
          </a:p>
        </p:txBody>
      </p:sp>
    </p:spTree>
    <p:extLst>
      <p:ext uri="{BB962C8B-B14F-4D97-AF65-F5344CB8AC3E}">
        <p14:creationId xmlns:p14="http://schemas.microsoft.com/office/powerpoint/2010/main" val="3738248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s-I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4" name="Date Placeholder 3"/>
          <p:cNvSpPr>
            <a:spLocks noGrp="1"/>
          </p:cNvSpPr>
          <p:nvPr>
            <p:ph type="dt" sz="half" idx="10"/>
          </p:nvPr>
        </p:nvSpPr>
        <p:spPr/>
        <p:txBody>
          <a:bodyPr/>
          <a:lstStyle/>
          <a:p>
            <a:fld id="{F7327925-1765-4A5C-88E3-DD4D1EC0D296}" type="datetime1">
              <a:rPr lang="is-IS" smtClean="0"/>
              <a:t>31.10.2017</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E0904936-F294-4F13-84E9-0B436DF0E4DE}" type="slidenum">
              <a:rPr lang="is-IS" smtClean="0"/>
              <a:t>‹#›</a:t>
            </a:fld>
            <a:endParaRPr lang="is-IS"/>
          </a:p>
        </p:txBody>
      </p:sp>
    </p:spTree>
    <p:extLst>
      <p:ext uri="{BB962C8B-B14F-4D97-AF65-F5344CB8AC3E}">
        <p14:creationId xmlns:p14="http://schemas.microsoft.com/office/powerpoint/2010/main" val="643122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s-I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4" name="Date Placeholder 3"/>
          <p:cNvSpPr>
            <a:spLocks noGrp="1"/>
          </p:cNvSpPr>
          <p:nvPr>
            <p:ph type="dt" sz="half" idx="10"/>
          </p:nvPr>
        </p:nvSpPr>
        <p:spPr/>
        <p:txBody>
          <a:bodyPr/>
          <a:lstStyle/>
          <a:p>
            <a:fld id="{C35B91F7-6651-4577-8393-7D1EB696BB68}" type="datetime1">
              <a:rPr lang="is-IS" smtClean="0"/>
              <a:t>31.10.2017</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E0904936-F294-4F13-84E9-0B436DF0E4DE}" type="slidenum">
              <a:rPr lang="is-IS" smtClean="0"/>
              <a:t>‹#›</a:t>
            </a:fld>
            <a:endParaRPr lang="is-IS"/>
          </a:p>
        </p:txBody>
      </p:sp>
    </p:spTree>
    <p:extLst>
      <p:ext uri="{BB962C8B-B14F-4D97-AF65-F5344CB8AC3E}">
        <p14:creationId xmlns:p14="http://schemas.microsoft.com/office/powerpoint/2010/main" val="2658659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is-IS" dirty="0"/>
          </a:p>
        </p:txBody>
      </p:sp>
      <p:sp>
        <p:nvSpPr>
          <p:cNvPr id="3" name="Content Placeholder 2"/>
          <p:cNvSpPr>
            <a:spLocks noGrp="1"/>
          </p:cNvSpPr>
          <p:nvPr>
            <p:ph idx="1"/>
          </p:nvPr>
        </p:nvSpPr>
        <p:spPr>
          <a:xfrm>
            <a:off x="457200" y="1600201"/>
            <a:ext cx="8229600" cy="42050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is-IS" dirty="0"/>
          </a:p>
        </p:txBody>
      </p:sp>
      <p:sp>
        <p:nvSpPr>
          <p:cNvPr id="4" name="Date Placeholder 3"/>
          <p:cNvSpPr>
            <a:spLocks noGrp="1"/>
          </p:cNvSpPr>
          <p:nvPr>
            <p:ph type="dt" sz="half" idx="10"/>
          </p:nvPr>
        </p:nvSpPr>
        <p:spPr/>
        <p:txBody>
          <a:bodyPr/>
          <a:lstStyle/>
          <a:p>
            <a:fld id="{E8B4889F-E55D-472C-A400-3A712E53B9FF}" type="datetime1">
              <a:rPr lang="is-IS" smtClean="0"/>
              <a:t>31.10.2017</a:t>
            </a:fld>
            <a:endParaRPr lang="is-IS"/>
          </a:p>
        </p:txBody>
      </p:sp>
      <p:sp>
        <p:nvSpPr>
          <p:cNvPr id="5" name="Footer Placeholder 4"/>
          <p:cNvSpPr>
            <a:spLocks noGrp="1"/>
          </p:cNvSpPr>
          <p:nvPr>
            <p:ph type="ftr" sz="quarter" idx="11"/>
          </p:nvPr>
        </p:nvSpPr>
        <p:spPr/>
        <p:txBody>
          <a:bodyPr/>
          <a:lstStyle/>
          <a:p>
            <a:endParaRPr lang="is-IS" dirty="0"/>
          </a:p>
        </p:txBody>
      </p:sp>
      <p:sp>
        <p:nvSpPr>
          <p:cNvPr id="6" name="Slide Number Placeholder 5"/>
          <p:cNvSpPr>
            <a:spLocks noGrp="1"/>
          </p:cNvSpPr>
          <p:nvPr>
            <p:ph type="sldNum" sz="quarter" idx="12"/>
          </p:nvPr>
        </p:nvSpPr>
        <p:spPr/>
        <p:txBody>
          <a:bodyPr/>
          <a:lstStyle/>
          <a:p>
            <a:fld id="{E0904936-F294-4F13-84E9-0B436DF0E4DE}" type="slidenum">
              <a:rPr lang="is-IS" smtClean="0"/>
              <a:t>‹#›</a:t>
            </a:fld>
            <a:endParaRPr lang="is-IS"/>
          </a:p>
        </p:txBody>
      </p:sp>
    </p:spTree>
    <p:extLst>
      <p:ext uri="{BB962C8B-B14F-4D97-AF65-F5344CB8AC3E}">
        <p14:creationId xmlns:p14="http://schemas.microsoft.com/office/powerpoint/2010/main" val="3535884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is-I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0EB166-02E0-4A01-9BBA-0483CA0FDDCA}" type="datetime1">
              <a:rPr lang="is-IS" smtClean="0"/>
              <a:t>31.10.2017</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E0904936-F294-4F13-84E9-0B436DF0E4DE}" type="slidenum">
              <a:rPr lang="is-IS" smtClean="0"/>
              <a:t>‹#›</a:t>
            </a:fld>
            <a:endParaRPr lang="is-IS"/>
          </a:p>
        </p:txBody>
      </p:sp>
    </p:spTree>
    <p:extLst>
      <p:ext uri="{BB962C8B-B14F-4D97-AF65-F5344CB8AC3E}">
        <p14:creationId xmlns:p14="http://schemas.microsoft.com/office/powerpoint/2010/main" val="1042063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s-IS"/>
          </a:p>
        </p:txBody>
      </p:sp>
      <p:sp>
        <p:nvSpPr>
          <p:cNvPr id="3" name="Content Placeholder 2"/>
          <p:cNvSpPr>
            <a:spLocks noGrp="1"/>
          </p:cNvSpPr>
          <p:nvPr>
            <p:ph sz="half" idx="1"/>
          </p:nvPr>
        </p:nvSpPr>
        <p:spPr>
          <a:xfrm>
            <a:off x="457200" y="1600201"/>
            <a:ext cx="4038600" cy="42770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4" name="Content Placeholder 3"/>
          <p:cNvSpPr>
            <a:spLocks noGrp="1"/>
          </p:cNvSpPr>
          <p:nvPr>
            <p:ph sz="half" idx="2"/>
          </p:nvPr>
        </p:nvSpPr>
        <p:spPr>
          <a:xfrm>
            <a:off x="4648200" y="1600201"/>
            <a:ext cx="4038600" cy="42770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5" name="Date Placeholder 4"/>
          <p:cNvSpPr>
            <a:spLocks noGrp="1"/>
          </p:cNvSpPr>
          <p:nvPr>
            <p:ph type="dt" sz="half" idx="10"/>
          </p:nvPr>
        </p:nvSpPr>
        <p:spPr/>
        <p:txBody>
          <a:bodyPr/>
          <a:lstStyle/>
          <a:p>
            <a:fld id="{3CFACD80-4044-4CF5-A040-D4C566B8B68F}" type="datetime1">
              <a:rPr lang="is-IS" smtClean="0"/>
              <a:t>31.10.2017</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E0904936-F294-4F13-84E9-0B436DF0E4DE}" type="slidenum">
              <a:rPr lang="is-IS" smtClean="0"/>
              <a:t>‹#›</a:t>
            </a:fld>
            <a:endParaRPr lang="is-IS"/>
          </a:p>
        </p:txBody>
      </p:sp>
    </p:spTree>
    <p:extLst>
      <p:ext uri="{BB962C8B-B14F-4D97-AF65-F5344CB8AC3E}">
        <p14:creationId xmlns:p14="http://schemas.microsoft.com/office/powerpoint/2010/main" val="471755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s-I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7023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7023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7" name="Date Placeholder 6"/>
          <p:cNvSpPr>
            <a:spLocks noGrp="1"/>
          </p:cNvSpPr>
          <p:nvPr>
            <p:ph type="dt" sz="half" idx="10"/>
          </p:nvPr>
        </p:nvSpPr>
        <p:spPr/>
        <p:txBody>
          <a:bodyPr/>
          <a:lstStyle/>
          <a:p>
            <a:fld id="{ECFB24F3-2EB2-46B5-ABAC-1DE486FC7A19}" type="datetime1">
              <a:rPr lang="is-IS" smtClean="0"/>
              <a:t>31.10.2017</a:t>
            </a:fld>
            <a:endParaRPr lang="is-IS"/>
          </a:p>
        </p:txBody>
      </p:sp>
      <p:sp>
        <p:nvSpPr>
          <p:cNvPr id="8" name="Footer Placeholder 7"/>
          <p:cNvSpPr>
            <a:spLocks noGrp="1"/>
          </p:cNvSpPr>
          <p:nvPr>
            <p:ph type="ftr" sz="quarter" idx="11"/>
          </p:nvPr>
        </p:nvSpPr>
        <p:spPr/>
        <p:txBody>
          <a:bodyPr/>
          <a:lstStyle/>
          <a:p>
            <a:endParaRPr lang="is-IS"/>
          </a:p>
        </p:txBody>
      </p:sp>
      <p:sp>
        <p:nvSpPr>
          <p:cNvPr id="9" name="Slide Number Placeholder 8"/>
          <p:cNvSpPr>
            <a:spLocks noGrp="1"/>
          </p:cNvSpPr>
          <p:nvPr>
            <p:ph type="sldNum" sz="quarter" idx="12"/>
          </p:nvPr>
        </p:nvSpPr>
        <p:spPr/>
        <p:txBody>
          <a:bodyPr/>
          <a:lstStyle/>
          <a:p>
            <a:fld id="{E0904936-F294-4F13-84E9-0B436DF0E4DE}" type="slidenum">
              <a:rPr lang="is-IS" smtClean="0"/>
              <a:t>‹#›</a:t>
            </a:fld>
            <a:endParaRPr lang="is-IS"/>
          </a:p>
        </p:txBody>
      </p:sp>
    </p:spTree>
    <p:extLst>
      <p:ext uri="{BB962C8B-B14F-4D97-AF65-F5344CB8AC3E}">
        <p14:creationId xmlns:p14="http://schemas.microsoft.com/office/powerpoint/2010/main" val="1997380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s-IS"/>
          </a:p>
        </p:txBody>
      </p:sp>
      <p:sp>
        <p:nvSpPr>
          <p:cNvPr id="3" name="Date Placeholder 2"/>
          <p:cNvSpPr>
            <a:spLocks noGrp="1"/>
          </p:cNvSpPr>
          <p:nvPr>
            <p:ph type="dt" sz="half" idx="10"/>
          </p:nvPr>
        </p:nvSpPr>
        <p:spPr/>
        <p:txBody>
          <a:bodyPr/>
          <a:lstStyle/>
          <a:p>
            <a:fld id="{6D178A44-E1F3-4C36-8A66-E9B1D9F0B99C}" type="datetime1">
              <a:rPr lang="is-IS" smtClean="0"/>
              <a:t>31.10.2017</a:t>
            </a:fld>
            <a:endParaRPr lang="is-IS"/>
          </a:p>
        </p:txBody>
      </p:sp>
      <p:sp>
        <p:nvSpPr>
          <p:cNvPr id="4" name="Footer Placeholder 3"/>
          <p:cNvSpPr>
            <a:spLocks noGrp="1"/>
          </p:cNvSpPr>
          <p:nvPr>
            <p:ph type="ftr" sz="quarter" idx="11"/>
          </p:nvPr>
        </p:nvSpPr>
        <p:spPr/>
        <p:txBody>
          <a:bodyPr/>
          <a:lstStyle/>
          <a:p>
            <a:endParaRPr lang="is-IS"/>
          </a:p>
        </p:txBody>
      </p:sp>
      <p:sp>
        <p:nvSpPr>
          <p:cNvPr id="5" name="Slide Number Placeholder 4"/>
          <p:cNvSpPr>
            <a:spLocks noGrp="1"/>
          </p:cNvSpPr>
          <p:nvPr>
            <p:ph type="sldNum" sz="quarter" idx="12"/>
          </p:nvPr>
        </p:nvSpPr>
        <p:spPr/>
        <p:txBody>
          <a:bodyPr/>
          <a:lstStyle/>
          <a:p>
            <a:fld id="{E0904936-F294-4F13-84E9-0B436DF0E4DE}" type="slidenum">
              <a:rPr lang="is-IS" smtClean="0"/>
              <a:t>‹#›</a:t>
            </a:fld>
            <a:endParaRPr lang="is-IS"/>
          </a:p>
        </p:txBody>
      </p:sp>
    </p:spTree>
    <p:extLst>
      <p:ext uri="{BB962C8B-B14F-4D97-AF65-F5344CB8AC3E}">
        <p14:creationId xmlns:p14="http://schemas.microsoft.com/office/powerpoint/2010/main" val="1593198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ED05FD-63C2-40DA-83D6-11350FE99CD7}" type="datetime1">
              <a:rPr lang="is-IS" smtClean="0"/>
              <a:t>31.10.2017</a:t>
            </a:fld>
            <a:endParaRPr lang="is-IS"/>
          </a:p>
        </p:txBody>
      </p:sp>
      <p:sp>
        <p:nvSpPr>
          <p:cNvPr id="3" name="Footer Placeholder 2"/>
          <p:cNvSpPr>
            <a:spLocks noGrp="1"/>
          </p:cNvSpPr>
          <p:nvPr>
            <p:ph type="ftr" sz="quarter" idx="11"/>
          </p:nvPr>
        </p:nvSpPr>
        <p:spPr/>
        <p:txBody>
          <a:bodyPr/>
          <a:lstStyle/>
          <a:p>
            <a:endParaRPr lang="is-IS"/>
          </a:p>
        </p:txBody>
      </p:sp>
      <p:sp>
        <p:nvSpPr>
          <p:cNvPr id="4" name="Slide Number Placeholder 3"/>
          <p:cNvSpPr>
            <a:spLocks noGrp="1"/>
          </p:cNvSpPr>
          <p:nvPr>
            <p:ph type="sldNum" sz="quarter" idx="12"/>
          </p:nvPr>
        </p:nvSpPr>
        <p:spPr/>
        <p:txBody>
          <a:bodyPr/>
          <a:lstStyle/>
          <a:p>
            <a:fld id="{E0904936-F294-4F13-84E9-0B436DF0E4DE}" type="slidenum">
              <a:rPr lang="is-IS" smtClean="0"/>
              <a:t>‹#›</a:t>
            </a:fld>
            <a:endParaRPr lang="is-IS"/>
          </a:p>
        </p:txBody>
      </p:sp>
    </p:spTree>
    <p:extLst>
      <p:ext uri="{BB962C8B-B14F-4D97-AF65-F5344CB8AC3E}">
        <p14:creationId xmlns:p14="http://schemas.microsoft.com/office/powerpoint/2010/main" val="339879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s-IS"/>
          </a:p>
        </p:txBody>
      </p:sp>
      <p:sp>
        <p:nvSpPr>
          <p:cNvPr id="3" name="Content Placeholder 2"/>
          <p:cNvSpPr>
            <a:spLocks noGrp="1"/>
          </p:cNvSpPr>
          <p:nvPr>
            <p:ph idx="1"/>
          </p:nvPr>
        </p:nvSpPr>
        <p:spPr>
          <a:xfrm>
            <a:off x="3575050" y="273051"/>
            <a:ext cx="5111750" cy="5542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4" name="Text Placeholder 3"/>
          <p:cNvSpPr>
            <a:spLocks noGrp="1"/>
          </p:cNvSpPr>
          <p:nvPr>
            <p:ph type="body" sz="half" idx="2"/>
          </p:nvPr>
        </p:nvSpPr>
        <p:spPr>
          <a:xfrm>
            <a:off x="457200" y="1435101"/>
            <a:ext cx="3008313" cy="444217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24E1C6-0DD1-4B25-9A0B-64C5AF629CD3}" type="datetime1">
              <a:rPr lang="is-IS" smtClean="0"/>
              <a:t>31.10.2017</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E0904936-F294-4F13-84E9-0B436DF0E4DE}" type="slidenum">
              <a:rPr lang="is-IS" smtClean="0"/>
              <a:t>‹#›</a:t>
            </a:fld>
            <a:endParaRPr lang="is-IS"/>
          </a:p>
        </p:txBody>
      </p:sp>
    </p:spTree>
    <p:extLst>
      <p:ext uri="{BB962C8B-B14F-4D97-AF65-F5344CB8AC3E}">
        <p14:creationId xmlns:p14="http://schemas.microsoft.com/office/powerpoint/2010/main" val="350190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s-I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s-IS"/>
          </a:p>
        </p:txBody>
      </p:sp>
      <p:sp>
        <p:nvSpPr>
          <p:cNvPr id="4" name="Text Placeholder 3"/>
          <p:cNvSpPr>
            <a:spLocks noGrp="1"/>
          </p:cNvSpPr>
          <p:nvPr>
            <p:ph type="body" sz="half" idx="2"/>
          </p:nvPr>
        </p:nvSpPr>
        <p:spPr>
          <a:xfrm>
            <a:off x="1792288" y="5367338"/>
            <a:ext cx="5486400" cy="4379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7FDB86-649A-4E0E-8491-FD1D3F42A814}" type="datetime1">
              <a:rPr lang="is-IS" smtClean="0"/>
              <a:t>31.10.2017</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E0904936-F294-4F13-84E9-0B436DF0E4DE}" type="slidenum">
              <a:rPr lang="is-IS" smtClean="0"/>
              <a:t>‹#›</a:t>
            </a:fld>
            <a:endParaRPr lang="is-IS"/>
          </a:p>
        </p:txBody>
      </p:sp>
    </p:spTree>
    <p:extLst>
      <p:ext uri="{BB962C8B-B14F-4D97-AF65-F5344CB8AC3E}">
        <p14:creationId xmlns:p14="http://schemas.microsoft.com/office/powerpoint/2010/main" val="2187014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 y="0"/>
            <a:ext cx="1896094" cy="1412776"/>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is-IS" dirty="0"/>
          </a:p>
        </p:txBody>
      </p:sp>
      <p:sp>
        <p:nvSpPr>
          <p:cNvPr id="3" name="Text Placeholder 2"/>
          <p:cNvSpPr>
            <a:spLocks noGrp="1"/>
          </p:cNvSpPr>
          <p:nvPr>
            <p:ph type="body" idx="1"/>
          </p:nvPr>
        </p:nvSpPr>
        <p:spPr>
          <a:xfrm>
            <a:off x="457200" y="1600201"/>
            <a:ext cx="8229600" cy="420506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is-I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512E5A-3288-43C3-9B65-19BF98A2357B}" type="datetime1">
              <a:rPr lang="is-IS" smtClean="0"/>
              <a:t>31.10.2017</a:t>
            </a:fld>
            <a:endParaRPr lang="is-I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s-I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04936-F294-4F13-84E9-0B436DF0E4DE}" type="slidenum">
              <a:rPr lang="is-IS" smtClean="0"/>
              <a:t>‹#›</a:t>
            </a:fld>
            <a:endParaRPr lang="is-IS"/>
          </a:p>
        </p:txBody>
      </p:sp>
      <p:pic>
        <p:nvPicPr>
          <p:cNvPr id="12" name="Picture 11"/>
          <p:cNvPicPr>
            <a:picLocks noChangeAspect="1"/>
          </p:cNvPicPr>
          <p:nvPr userDrawn="1"/>
        </p:nvPicPr>
        <p:blipFill rotWithShape="1">
          <a:blip r:embed="rId14">
            <a:extLst>
              <a:ext uri="{28A0092B-C50C-407E-A947-70E740481C1C}">
                <a14:useLocalDpi xmlns:a14="http://schemas.microsoft.com/office/drawing/2010/main" val="0"/>
              </a:ext>
            </a:extLst>
          </a:blip>
          <a:srcRect r="1004"/>
          <a:stretch/>
        </p:blipFill>
        <p:spPr>
          <a:xfrm>
            <a:off x="395536" y="5913089"/>
            <a:ext cx="8319210" cy="366600"/>
          </a:xfrm>
          <a:prstGeom prst="rect">
            <a:avLst/>
          </a:prstGeom>
        </p:spPr>
      </p:pic>
    </p:spTree>
    <p:extLst>
      <p:ext uri="{BB962C8B-B14F-4D97-AF65-F5344CB8AC3E}">
        <p14:creationId xmlns:p14="http://schemas.microsoft.com/office/powerpoint/2010/main" val="23914755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n-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68761"/>
            <a:ext cx="7772400" cy="2331690"/>
          </a:xfrm>
        </p:spPr>
        <p:txBody>
          <a:bodyPr>
            <a:normAutofit/>
          </a:bodyPr>
          <a:lstStyle/>
          <a:p>
            <a:pPr algn="ctr"/>
            <a:r>
              <a:rPr lang="en-US" sz="4500" dirty="0" err="1" smtClean="0"/>
              <a:t>Bætum</a:t>
            </a:r>
            <a:r>
              <a:rPr lang="en-US" sz="4500" dirty="0" smtClean="0"/>
              <a:t> </a:t>
            </a:r>
            <a:r>
              <a:rPr lang="en-US" sz="4500" dirty="0" err="1" smtClean="0"/>
              <a:t>kjör</a:t>
            </a:r>
            <a:r>
              <a:rPr lang="en-US" sz="4500" dirty="0" smtClean="0"/>
              <a:t> </a:t>
            </a:r>
            <a:r>
              <a:rPr lang="en-US" sz="4500" dirty="0" err="1" smtClean="0"/>
              <a:t>lífeyrisþega</a:t>
            </a:r>
            <a:r>
              <a:rPr lang="en-US" sz="4500" dirty="0" smtClean="0"/>
              <a:t>: </a:t>
            </a:r>
            <a:br>
              <a:rPr lang="en-US" sz="4500" dirty="0" smtClean="0"/>
            </a:br>
            <a:r>
              <a:rPr lang="en-US" sz="4500" dirty="0" err="1" smtClean="0"/>
              <a:t>Staðan</a:t>
            </a:r>
            <a:r>
              <a:rPr lang="en-US" sz="4500" dirty="0" smtClean="0"/>
              <a:t> og </a:t>
            </a:r>
            <a:r>
              <a:rPr lang="en-US" sz="4500" dirty="0" err="1" smtClean="0"/>
              <a:t>nokkrar</a:t>
            </a:r>
            <a:r>
              <a:rPr lang="en-US" sz="4500" dirty="0" smtClean="0"/>
              <a:t> </a:t>
            </a:r>
            <a:r>
              <a:rPr lang="en-US" sz="4500" dirty="0" err="1" smtClean="0"/>
              <a:t>tillögur</a:t>
            </a:r>
            <a:r>
              <a:rPr lang="en-US" sz="4500" dirty="0" smtClean="0"/>
              <a:t> </a:t>
            </a:r>
            <a:r>
              <a:rPr lang="en-US" sz="4500" dirty="0" err="1" smtClean="0"/>
              <a:t>til</a:t>
            </a:r>
            <a:r>
              <a:rPr lang="en-US" sz="4500" dirty="0" smtClean="0"/>
              <a:t> </a:t>
            </a:r>
            <a:r>
              <a:rPr lang="en-US" sz="4500" dirty="0" err="1" smtClean="0"/>
              <a:t>úrbóta</a:t>
            </a:r>
            <a:r>
              <a:rPr lang="en-US" sz="4500" dirty="0" smtClean="0"/>
              <a:t>. </a:t>
            </a:r>
            <a:endParaRPr lang="en-US" sz="4500" dirty="0"/>
          </a:p>
        </p:txBody>
      </p:sp>
      <p:sp>
        <p:nvSpPr>
          <p:cNvPr id="3" name="Subtitle 2"/>
          <p:cNvSpPr>
            <a:spLocks noGrp="1"/>
          </p:cNvSpPr>
          <p:nvPr>
            <p:ph type="subTitle" idx="1"/>
          </p:nvPr>
        </p:nvSpPr>
        <p:spPr/>
        <p:txBody>
          <a:bodyPr/>
          <a:lstStyle/>
          <a:p>
            <a:r>
              <a:rPr lang="en-US" dirty="0" err="1" smtClean="0"/>
              <a:t>Erindi</a:t>
            </a:r>
            <a:r>
              <a:rPr lang="en-US" dirty="0"/>
              <a:t> </a:t>
            </a:r>
            <a:r>
              <a:rPr lang="en-US" dirty="0" err="1" smtClean="0"/>
              <a:t>kjarahóps</a:t>
            </a:r>
            <a:r>
              <a:rPr lang="en-US" dirty="0" smtClean="0"/>
              <a:t> á </a:t>
            </a:r>
            <a:r>
              <a:rPr lang="en-US" dirty="0" err="1" smtClean="0"/>
              <a:t>málþingi</a:t>
            </a:r>
            <a:r>
              <a:rPr lang="en-US" dirty="0" smtClean="0"/>
              <a:t> </a:t>
            </a:r>
          </a:p>
          <a:p>
            <a:r>
              <a:rPr lang="en-US" dirty="0" smtClean="0"/>
              <a:t>1. </a:t>
            </a:r>
            <a:r>
              <a:rPr lang="en-US" dirty="0" err="1" smtClean="0"/>
              <a:t>nóvember</a:t>
            </a:r>
            <a:r>
              <a:rPr lang="en-US" dirty="0" smtClean="0"/>
              <a:t> 2017</a:t>
            </a:r>
            <a:endParaRPr lang="en-US" dirty="0"/>
          </a:p>
          <a:p>
            <a:endParaRPr lang="en-US" dirty="0"/>
          </a:p>
          <a:p>
            <a:endParaRPr lang="en-US" dirty="0"/>
          </a:p>
        </p:txBody>
      </p:sp>
    </p:spTree>
    <p:extLst>
      <p:ext uri="{BB962C8B-B14F-4D97-AF65-F5344CB8AC3E}">
        <p14:creationId xmlns:p14="http://schemas.microsoft.com/office/powerpoint/2010/main" val="6898855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Dæmi</a:t>
            </a:r>
            <a:r>
              <a:rPr lang="en-US" dirty="0" smtClean="0"/>
              <a:t> um </a:t>
            </a:r>
            <a:r>
              <a:rPr lang="en-US" dirty="0" err="1" smtClean="0"/>
              <a:t>krónu</a:t>
            </a:r>
            <a:r>
              <a:rPr lang="en-US" dirty="0" smtClean="0"/>
              <a:t> á </a:t>
            </a:r>
            <a:r>
              <a:rPr lang="en-US" dirty="0" err="1" smtClean="0"/>
              <a:t>móti</a:t>
            </a:r>
            <a:r>
              <a:rPr lang="en-US" dirty="0" smtClean="0"/>
              <a:t> </a:t>
            </a:r>
            <a:r>
              <a:rPr lang="en-US" dirty="0" err="1" smtClean="0"/>
              <a:t>krónu</a:t>
            </a:r>
            <a:r>
              <a:rPr lang="en-US" dirty="0" smtClean="0"/>
              <a:t> </a:t>
            </a:r>
            <a:r>
              <a:rPr lang="en-US" dirty="0" err="1" smtClean="0"/>
              <a:t>skerðingar</a:t>
            </a:r>
            <a:endParaRPr lang="en-US" dirty="0"/>
          </a:p>
        </p:txBody>
      </p:sp>
      <p:sp>
        <p:nvSpPr>
          <p:cNvPr id="3" name="Content Placeholder 2"/>
          <p:cNvSpPr>
            <a:spLocks noGrp="1"/>
          </p:cNvSpPr>
          <p:nvPr>
            <p:ph idx="1"/>
          </p:nvPr>
        </p:nvSpPr>
        <p:spPr/>
        <p:txBody>
          <a:bodyPr>
            <a:normAutofit fontScale="85000" lnSpcReduction="20000"/>
          </a:bodyPr>
          <a:lstStyle/>
          <a:p>
            <a:r>
              <a:rPr lang="is-IS" dirty="0" smtClean="0"/>
              <a:t>Jóna </a:t>
            </a:r>
            <a:r>
              <a:rPr lang="is-IS" dirty="0"/>
              <a:t>er 50 ára örorkulífeyrisþegi. Eftir að </a:t>
            </a:r>
            <a:r>
              <a:rPr lang="is-IS" dirty="0" smtClean="0"/>
              <a:t>hún </a:t>
            </a:r>
            <a:r>
              <a:rPr lang="is-IS" dirty="0"/>
              <a:t>fékk greiðslur frá lífeyrissjóði sínum, 40.000 kr. á mánuði (fyrir skatt) lækkuðu greiðslur Tryggingastofnunar til hans um sömu upphæð. Samanlagðar tekjur </a:t>
            </a:r>
            <a:r>
              <a:rPr lang="is-IS" dirty="0" smtClean="0"/>
              <a:t>hennar </a:t>
            </a:r>
            <a:r>
              <a:rPr lang="is-IS" dirty="0"/>
              <a:t>eru 196.610 kr. eftir skatt, með og án lífeyrissjóðstekna. Það bætir því </a:t>
            </a:r>
            <a:r>
              <a:rPr lang="is-IS" dirty="0" smtClean="0"/>
              <a:t>ekki </a:t>
            </a:r>
            <a:r>
              <a:rPr lang="is-IS" dirty="0"/>
              <a:t>lífskjör </a:t>
            </a:r>
            <a:r>
              <a:rPr lang="is-IS" dirty="0" smtClean="0"/>
              <a:t>hennar </a:t>
            </a:r>
            <a:r>
              <a:rPr lang="is-IS" dirty="0"/>
              <a:t>að hafa greitt í lífeyrissjóð og áunnið sér rétt þar.  Myndir þú sætta þig við þetta? </a:t>
            </a:r>
            <a:r>
              <a:rPr lang="is-IS" dirty="0" smtClean="0"/>
              <a:t>Skerðingar þessar bitna að mestu leyti á konum vegna lágra lífeyrissjóðsréttinda þeirra.</a:t>
            </a:r>
          </a:p>
          <a:p>
            <a:r>
              <a:rPr lang="is-IS" dirty="0" smtClean="0"/>
              <a:t>Sömu áhrif eru af öðrum skattskyldum tekjum, s.s. atvinnu og fjármagnstekjum, séreignasparnaði, mæðra-/feðralaunum og dánarbótum. </a:t>
            </a:r>
            <a:endParaRPr lang="is-IS" dirty="0"/>
          </a:p>
          <a:p>
            <a:endParaRPr lang="en-US" dirty="0"/>
          </a:p>
        </p:txBody>
      </p:sp>
      <p:sp>
        <p:nvSpPr>
          <p:cNvPr id="4" name="Date Placeholder 3"/>
          <p:cNvSpPr>
            <a:spLocks noGrp="1"/>
          </p:cNvSpPr>
          <p:nvPr>
            <p:ph type="dt" sz="half" idx="10"/>
          </p:nvPr>
        </p:nvSpPr>
        <p:spPr/>
        <p:txBody>
          <a:bodyPr/>
          <a:lstStyle/>
          <a:p>
            <a:fld id="{747104BC-B819-460C-B227-B738A5FC19D8}" type="datetime1">
              <a:rPr lang="is-IS" smtClean="0"/>
              <a:t>31.10.2017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10</a:t>
            </a:fld>
            <a:endParaRPr lang="en-US" dirty="0"/>
          </a:p>
        </p:txBody>
      </p:sp>
    </p:spTree>
    <p:extLst>
      <p:ext uri="{BB962C8B-B14F-4D97-AF65-F5344CB8AC3E}">
        <p14:creationId xmlns:p14="http://schemas.microsoft.com/office/powerpoint/2010/main" val="34978251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Hátt skerðingarhlutfall </a:t>
            </a:r>
            <a:endParaRPr lang="is-IS" dirty="0"/>
          </a:p>
        </p:txBody>
      </p:sp>
      <p:sp>
        <p:nvSpPr>
          <p:cNvPr id="3" name="Content Placeholder 2"/>
          <p:cNvSpPr>
            <a:spLocks noGrp="1"/>
          </p:cNvSpPr>
          <p:nvPr>
            <p:ph idx="1"/>
          </p:nvPr>
        </p:nvSpPr>
        <p:spPr>
          <a:xfrm>
            <a:off x="467544" y="1124744"/>
            <a:ext cx="8229600" cy="4608512"/>
          </a:xfrm>
        </p:spPr>
        <p:txBody>
          <a:bodyPr>
            <a:normAutofit fontScale="92500" lnSpcReduction="20000"/>
          </a:bodyPr>
          <a:lstStyle/>
          <a:p>
            <a:r>
              <a:rPr lang="is-IS" dirty="0" smtClean="0"/>
              <a:t>Guðrún er menntaður sjúkraliði og er í hlutastarfi. Hún fær 128 þús kr. í atvinnutekjur (fyrir skatt) og 45 þús kr. frá lífeyrissjóði. Án atvinnutekna væri hún með tæpar 230 þús kr. á mánuði frá TR eftir skatt (með heimilisuppbót) og með atvinnutekjunum tæpar 267 þús kr. </a:t>
            </a:r>
          </a:p>
          <a:p>
            <a:r>
              <a:rPr lang="is-IS" dirty="0" smtClean="0"/>
              <a:t>Atvinnutekjur hennar lækka heildar húsnæðisstuðninginn um rúmar 38 þús kr. </a:t>
            </a:r>
            <a:endParaRPr lang="is-IS" dirty="0"/>
          </a:p>
          <a:p>
            <a:r>
              <a:rPr lang="is-IS" dirty="0" smtClean="0"/>
              <a:t>Atvinnutekjurnar hennar bæta ráðstöfunartekjur hennar (með húsnæðisstuðningi) um 25 þús kr. </a:t>
            </a:r>
          </a:p>
          <a:p>
            <a:r>
              <a:rPr lang="is-IS" dirty="0" smtClean="0"/>
              <a:t>Fjárhagslegan hvata til atvinnuþátttöku vantar. </a:t>
            </a:r>
          </a:p>
          <a:p>
            <a:endParaRPr lang="is-IS" dirty="0"/>
          </a:p>
        </p:txBody>
      </p:sp>
      <p:sp>
        <p:nvSpPr>
          <p:cNvPr id="4" name="Date Placeholder 3"/>
          <p:cNvSpPr>
            <a:spLocks noGrp="1"/>
          </p:cNvSpPr>
          <p:nvPr>
            <p:ph type="dt" sz="half" idx="10"/>
          </p:nvPr>
        </p:nvSpPr>
        <p:spPr/>
        <p:txBody>
          <a:bodyPr/>
          <a:lstStyle/>
          <a:p>
            <a:fld id="{DC9CEDDA-51D0-4346-B061-B07C57F726DD}" type="datetime1">
              <a:rPr lang="is-IS" smtClean="0"/>
              <a:t>31.10.2017</a:t>
            </a:fld>
            <a:endParaRPr lang="is-IS"/>
          </a:p>
        </p:txBody>
      </p:sp>
      <p:sp>
        <p:nvSpPr>
          <p:cNvPr id="5" name="Footer Placeholder 4"/>
          <p:cNvSpPr>
            <a:spLocks noGrp="1"/>
          </p:cNvSpPr>
          <p:nvPr>
            <p:ph type="ftr" sz="quarter" idx="11"/>
          </p:nvPr>
        </p:nvSpPr>
        <p:spPr/>
        <p:txBody>
          <a:bodyPr/>
          <a:lstStyle/>
          <a:p>
            <a:endParaRPr lang="is-IS" dirty="0"/>
          </a:p>
        </p:txBody>
      </p:sp>
      <p:sp>
        <p:nvSpPr>
          <p:cNvPr id="6" name="Slide Number Placeholder 5"/>
          <p:cNvSpPr>
            <a:spLocks noGrp="1"/>
          </p:cNvSpPr>
          <p:nvPr>
            <p:ph type="sldNum" sz="quarter" idx="12"/>
          </p:nvPr>
        </p:nvSpPr>
        <p:spPr/>
        <p:txBody>
          <a:bodyPr/>
          <a:lstStyle/>
          <a:p>
            <a:fld id="{E0904936-F294-4F13-84E9-0B436DF0E4DE}" type="slidenum">
              <a:rPr lang="is-IS" smtClean="0"/>
              <a:t>11</a:t>
            </a:fld>
            <a:endParaRPr lang="is-IS"/>
          </a:p>
        </p:txBody>
      </p:sp>
    </p:spTree>
    <p:extLst>
      <p:ext uri="{BB962C8B-B14F-4D97-AF65-F5344CB8AC3E}">
        <p14:creationId xmlns:p14="http://schemas.microsoft.com/office/powerpoint/2010/main" val="25439094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Skerðing vegna fjármagnstekna</a:t>
            </a:r>
            <a:endParaRPr lang="is-IS" dirty="0"/>
          </a:p>
        </p:txBody>
      </p:sp>
      <p:sp>
        <p:nvSpPr>
          <p:cNvPr id="3" name="Content Placeholder 2"/>
          <p:cNvSpPr>
            <a:spLocks noGrp="1"/>
          </p:cNvSpPr>
          <p:nvPr>
            <p:ph idx="1"/>
          </p:nvPr>
        </p:nvSpPr>
        <p:spPr/>
        <p:txBody>
          <a:bodyPr>
            <a:normAutofit fontScale="92500" lnSpcReduction="20000"/>
          </a:bodyPr>
          <a:lstStyle/>
          <a:p>
            <a:pPr marL="0" indent="0">
              <a:buNone/>
            </a:pPr>
            <a:r>
              <a:rPr lang="is-IS" dirty="0" smtClean="0"/>
              <a:t>Dæmi eru um að lífeyrisgreiðslur frá TR lækki mikið eða falli jafnvel niður vegna fjármagnstekna (söluhagnaður, leigutekjur, vextir og verðbætur, arðgreiðslur). </a:t>
            </a:r>
            <a:r>
              <a:rPr lang="is-IS" dirty="0"/>
              <a:t>N</a:t>
            </a:r>
            <a:r>
              <a:rPr lang="is-IS" dirty="0" smtClean="0"/>
              <a:t>okkur dæmi:  </a:t>
            </a:r>
          </a:p>
          <a:p>
            <a:pPr marL="0" indent="0">
              <a:buNone/>
            </a:pPr>
            <a:r>
              <a:rPr lang="is-IS" dirty="0" smtClean="0"/>
              <a:t>a) maki lífeyrisþega selur fyrirtæki eða sumarbústað (séreign), sem hann er einn skráður fyrir. </a:t>
            </a:r>
          </a:p>
          <a:p>
            <a:pPr marL="0" indent="0">
              <a:buNone/>
            </a:pPr>
            <a:r>
              <a:rPr lang="is-IS" dirty="0" smtClean="0"/>
              <a:t>b) Lífeyrisþegi leigir út íbúð. Leigutekjur umfram frítekjumark  (98.640 kr. á ári) á ári skerða.  </a:t>
            </a:r>
            <a:endParaRPr lang="is-IS" dirty="0"/>
          </a:p>
          <a:p>
            <a:pPr marL="0" indent="0">
              <a:buNone/>
            </a:pPr>
            <a:r>
              <a:rPr lang="is-IS" dirty="0" smtClean="0"/>
              <a:t>c) Lífeyrisþegi á sparnað á bankareikningi, s.s. miskabætur eftir slys. Vextir og verðbætur skerða. </a:t>
            </a:r>
          </a:p>
          <a:p>
            <a:endParaRPr lang="is-IS" dirty="0"/>
          </a:p>
        </p:txBody>
      </p:sp>
      <p:sp>
        <p:nvSpPr>
          <p:cNvPr id="4" name="Date Placeholder 3"/>
          <p:cNvSpPr>
            <a:spLocks noGrp="1"/>
          </p:cNvSpPr>
          <p:nvPr>
            <p:ph type="dt" sz="half" idx="10"/>
          </p:nvPr>
        </p:nvSpPr>
        <p:spPr/>
        <p:txBody>
          <a:bodyPr/>
          <a:lstStyle/>
          <a:p>
            <a:fld id="{1F7F6D92-EB81-4D15-8614-498C924DAC09}" type="datetime1">
              <a:rPr lang="is-IS" smtClean="0"/>
              <a:t>31.10.2017</a:t>
            </a:fld>
            <a:endParaRPr lang="is-IS"/>
          </a:p>
        </p:txBody>
      </p:sp>
      <p:sp>
        <p:nvSpPr>
          <p:cNvPr id="5" name="Footer Placeholder 4"/>
          <p:cNvSpPr>
            <a:spLocks noGrp="1"/>
          </p:cNvSpPr>
          <p:nvPr>
            <p:ph type="ftr" sz="quarter" idx="11"/>
          </p:nvPr>
        </p:nvSpPr>
        <p:spPr/>
        <p:txBody>
          <a:bodyPr/>
          <a:lstStyle/>
          <a:p>
            <a:endParaRPr lang="is-IS" dirty="0"/>
          </a:p>
        </p:txBody>
      </p:sp>
      <p:sp>
        <p:nvSpPr>
          <p:cNvPr id="6" name="Slide Number Placeholder 5"/>
          <p:cNvSpPr>
            <a:spLocks noGrp="1"/>
          </p:cNvSpPr>
          <p:nvPr>
            <p:ph type="sldNum" sz="quarter" idx="12"/>
          </p:nvPr>
        </p:nvSpPr>
        <p:spPr/>
        <p:txBody>
          <a:bodyPr/>
          <a:lstStyle/>
          <a:p>
            <a:fld id="{E0904936-F294-4F13-84E9-0B436DF0E4DE}" type="slidenum">
              <a:rPr lang="is-IS" smtClean="0"/>
              <a:t>12</a:t>
            </a:fld>
            <a:endParaRPr lang="is-IS"/>
          </a:p>
        </p:txBody>
      </p:sp>
    </p:spTree>
    <p:extLst>
      <p:ext uri="{BB962C8B-B14F-4D97-AF65-F5344CB8AC3E}">
        <p14:creationId xmlns:p14="http://schemas.microsoft.com/office/powerpoint/2010/main" val="37911699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„Sérstaða lífeyrisþega“</a:t>
            </a:r>
            <a:endParaRPr lang="is-IS" dirty="0"/>
          </a:p>
        </p:txBody>
      </p:sp>
      <p:sp>
        <p:nvSpPr>
          <p:cNvPr id="3" name="Content Placeholder 2"/>
          <p:cNvSpPr>
            <a:spLocks noGrp="1"/>
          </p:cNvSpPr>
          <p:nvPr>
            <p:ph idx="1"/>
          </p:nvPr>
        </p:nvSpPr>
        <p:spPr>
          <a:xfrm>
            <a:off x="467544" y="1196752"/>
            <a:ext cx="8229600" cy="4680520"/>
          </a:xfrm>
        </p:spPr>
        <p:txBody>
          <a:bodyPr>
            <a:noAutofit/>
          </a:bodyPr>
          <a:lstStyle/>
          <a:p>
            <a:pPr marL="0" indent="0">
              <a:buNone/>
            </a:pPr>
            <a:r>
              <a:rPr lang="is-IS" sz="2400" dirty="0" smtClean="0"/>
              <a:t>Gæta þarf jafnræðis á milli lífeyrisþega og launþega. </a:t>
            </a:r>
          </a:p>
          <a:p>
            <a:pPr marL="0" indent="0">
              <a:buNone/>
            </a:pPr>
            <a:r>
              <a:rPr lang="is-IS" sz="2400" b="1" dirty="0" smtClean="0"/>
              <a:t>Tekjur lífeyris lækki ekki við að: </a:t>
            </a:r>
          </a:p>
          <a:p>
            <a:pPr marL="514350" indent="-514350">
              <a:buAutoNum type="alphaLcParenR"/>
            </a:pPr>
            <a:r>
              <a:rPr lang="is-IS" sz="2400" dirty="0" smtClean="0"/>
              <a:t>Búa með öðrum eldri en 18 ára</a:t>
            </a:r>
          </a:p>
          <a:p>
            <a:pPr marL="514350" indent="-514350">
              <a:buAutoNum type="alphaLcParenR"/>
            </a:pPr>
            <a:r>
              <a:rPr lang="is-IS" sz="2400" dirty="0" smtClean="0"/>
              <a:t>Taka út séreignasparnað</a:t>
            </a:r>
          </a:p>
          <a:p>
            <a:pPr marL="514350" indent="-514350">
              <a:buAutoNum type="alphaLcParenR"/>
            </a:pPr>
            <a:r>
              <a:rPr lang="is-IS" sz="2400" dirty="0" smtClean="0"/>
              <a:t>Selja eign, s.s. sumarbústað</a:t>
            </a:r>
          </a:p>
          <a:p>
            <a:pPr marL="514350" indent="-514350">
              <a:buAutoNum type="alphaLcParenR"/>
            </a:pPr>
            <a:r>
              <a:rPr lang="is-IS" sz="2400" dirty="0" smtClean="0"/>
              <a:t>Fá fjármagnstekjur af sparnaði </a:t>
            </a:r>
          </a:p>
          <a:p>
            <a:pPr marL="514350" indent="-514350">
              <a:buAutoNum type="alphaLcParenR"/>
            </a:pPr>
            <a:r>
              <a:rPr lang="is-IS" sz="2400" dirty="0" smtClean="0"/>
              <a:t>Leigja út húsnæði</a:t>
            </a:r>
          </a:p>
          <a:p>
            <a:pPr marL="514350" indent="-514350">
              <a:buAutoNum type="alphaLcParenR"/>
            </a:pPr>
            <a:r>
              <a:rPr lang="is-IS" sz="2400" dirty="0" smtClean="0"/>
              <a:t>Fá styrk, sem er skattskyldur. </a:t>
            </a:r>
          </a:p>
          <a:p>
            <a:pPr marL="0" indent="0">
              <a:buNone/>
            </a:pPr>
            <a:r>
              <a:rPr lang="is-IS" sz="2400" dirty="0" smtClean="0"/>
              <a:t>Þetta er nokkur dæmi um það hvernig þrengt er að lífeyrisþegum og þeim meinað að bæta stöðu sína. Það gerist hins vegar ekki með almenna launþegar, engar slíkar skerðingar eru þá til staðar. </a:t>
            </a:r>
            <a:endParaRPr lang="is-IS" sz="2400" dirty="0"/>
          </a:p>
        </p:txBody>
      </p:sp>
      <p:sp>
        <p:nvSpPr>
          <p:cNvPr id="4" name="Date Placeholder 3"/>
          <p:cNvSpPr>
            <a:spLocks noGrp="1"/>
          </p:cNvSpPr>
          <p:nvPr>
            <p:ph type="dt" sz="half" idx="10"/>
          </p:nvPr>
        </p:nvSpPr>
        <p:spPr/>
        <p:txBody>
          <a:bodyPr/>
          <a:lstStyle/>
          <a:p>
            <a:fld id="{E8B4889F-E55D-472C-A400-3A712E53B9FF}" type="datetime1">
              <a:rPr lang="is-IS" smtClean="0"/>
              <a:t>31.10.2017</a:t>
            </a:fld>
            <a:endParaRPr lang="is-IS"/>
          </a:p>
        </p:txBody>
      </p:sp>
      <p:sp>
        <p:nvSpPr>
          <p:cNvPr id="5" name="Footer Placeholder 4"/>
          <p:cNvSpPr>
            <a:spLocks noGrp="1"/>
          </p:cNvSpPr>
          <p:nvPr>
            <p:ph type="ftr" sz="quarter" idx="11"/>
          </p:nvPr>
        </p:nvSpPr>
        <p:spPr/>
        <p:txBody>
          <a:bodyPr/>
          <a:lstStyle/>
          <a:p>
            <a:endParaRPr lang="is-IS" dirty="0"/>
          </a:p>
        </p:txBody>
      </p:sp>
      <p:sp>
        <p:nvSpPr>
          <p:cNvPr id="6" name="Slide Number Placeholder 5"/>
          <p:cNvSpPr>
            <a:spLocks noGrp="1"/>
          </p:cNvSpPr>
          <p:nvPr>
            <p:ph type="sldNum" sz="quarter" idx="12"/>
          </p:nvPr>
        </p:nvSpPr>
        <p:spPr/>
        <p:txBody>
          <a:bodyPr/>
          <a:lstStyle/>
          <a:p>
            <a:fld id="{E0904936-F294-4F13-84E9-0B436DF0E4DE}" type="slidenum">
              <a:rPr lang="is-IS" smtClean="0"/>
              <a:t>13</a:t>
            </a:fld>
            <a:endParaRPr lang="is-IS"/>
          </a:p>
        </p:txBody>
      </p:sp>
    </p:spTree>
    <p:extLst>
      <p:ext uri="{BB962C8B-B14F-4D97-AF65-F5344CB8AC3E}">
        <p14:creationId xmlns:p14="http://schemas.microsoft.com/office/powerpoint/2010/main" val="1587288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Tillögur</a:t>
            </a:r>
            <a:r>
              <a:rPr lang="en-US" dirty="0" smtClean="0"/>
              <a:t> </a:t>
            </a:r>
            <a:r>
              <a:rPr lang="en-US" dirty="0" err="1" smtClean="0"/>
              <a:t>að</a:t>
            </a:r>
            <a:r>
              <a:rPr lang="en-US" dirty="0" smtClean="0"/>
              <a:t> </a:t>
            </a:r>
            <a:r>
              <a:rPr lang="en-US" dirty="0" err="1" smtClean="0"/>
              <a:t>úrbótum</a:t>
            </a:r>
            <a:r>
              <a:rPr lang="en-US" dirty="0" smtClean="0"/>
              <a:t>  </a:t>
            </a:r>
            <a:endParaRPr lang="en-US" dirty="0"/>
          </a:p>
        </p:txBody>
      </p:sp>
      <p:sp>
        <p:nvSpPr>
          <p:cNvPr id="3" name="Content Placeholder 2"/>
          <p:cNvSpPr>
            <a:spLocks noGrp="1"/>
          </p:cNvSpPr>
          <p:nvPr>
            <p:ph idx="1"/>
          </p:nvPr>
        </p:nvSpPr>
        <p:spPr>
          <a:xfrm>
            <a:off x="467544" y="1196752"/>
            <a:ext cx="8229600" cy="4752528"/>
          </a:xfrm>
        </p:spPr>
        <p:txBody>
          <a:bodyPr>
            <a:normAutofit fontScale="32500" lnSpcReduction="20000"/>
          </a:bodyPr>
          <a:lstStyle/>
          <a:p>
            <a:r>
              <a:rPr lang="en-US" sz="8800" dirty="0" err="1" smtClean="0"/>
              <a:t>Afnema</a:t>
            </a:r>
            <a:r>
              <a:rPr lang="en-US" sz="8800" dirty="0" smtClean="0"/>
              <a:t> “</a:t>
            </a:r>
            <a:r>
              <a:rPr lang="en-US" sz="8800" dirty="0" err="1" smtClean="0"/>
              <a:t>krónu</a:t>
            </a:r>
            <a:r>
              <a:rPr lang="en-US" sz="8800" dirty="0" smtClean="0"/>
              <a:t> á </a:t>
            </a:r>
            <a:r>
              <a:rPr lang="en-US" sz="8800" dirty="0" err="1" smtClean="0"/>
              <a:t>móti</a:t>
            </a:r>
            <a:r>
              <a:rPr lang="en-US" sz="8800" dirty="0" smtClean="0"/>
              <a:t> </a:t>
            </a:r>
            <a:r>
              <a:rPr lang="en-US" sz="8800" dirty="0" err="1" smtClean="0"/>
              <a:t>krónu</a:t>
            </a:r>
            <a:r>
              <a:rPr lang="en-US" sz="8800" dirty="0" smtClean="0"/>
              <a:t>” </a:t>
            </a:r>
            <a:r>
              <a:rPr lang="en-US" sz="8800" dirty="0" err="1" smtClean="0"/>
              <a:t>skerðingar</a:t>
            </a:r>
            <a:r>
              <a:rPr lang="en-US" sz="8800" dirty="0" smtClean="0"/>
              <a:t> </a:t>
            </a:r>
            <a:r>
              <a:rPr lang="en-US" sz="8800" dirty="0" err="1" smtClean="0"/>
              <a:t>með</a:t>
            </a:r>
            <a:r>
              <a:rPr lang="en-US" sz="8800" dirty="0" smtClean="0"/>
              <a:t> </a:t>
            </a:r>
            <a:r>
              <a:rPr lang="en-US" sz="8800" dirty="0" err="1" smtClean="0"/>
              <a:t>því</a:t>
            </a:r>
            <a:r>
              <a:rPr lang="en-US" sz="8800" dirty="0" smtClean="0"/>
              <a:t> </a:t>
            </a:r>
            <a:r>
              <a:rPr lang="en-US" sz="8800" dirty="0" err="1" smtClean="0"/>
              <a:t>að</a:t>
            </a:r>
            <a:r>
              <a:rPr lang="en-US" sz="8800" dirty="0" smtClean="0"/>
              <a:t> fella </a:t>
            </a:r>
            <a:r>
              <a:rPr lang="en-US" sz="8800" dirty="0" err="1" smtClean="0"/>
              <a:t>sérstöku</a:t>
            </a:r>
            <a:r>
              <a:rPr lang="en-US" sz="8800" dirty="0" smtClean="0"/>
              <a:t> </a:t>
            </a:r>
            <a:r>
              <a:rPr lang="en-US" sz="8800" dirty="0" err="1" smtClean="0"/>
              <a:t>framfærsluuppbótina</a:t>
            </a:r>
            <a:r>
              <a:rPr lang="en-US" sz="8800" dirty="0" smtClean="0"/>
              <a:t> inn í </a:t>
            </a:r>
            <a:r>
              <a:rPr lang="en-US" sz="8800" dirty="0" err="1" smtClean="0"/>
              <a:t>tekjutryggingu</a:t>
            </a:r>
            <a:r>
              <a:rPr lang="en-US" sz="8800" dirty="0" smtClean="0"/>
              <a:t>. </a:t>
            </a:r>
            <a:r>
              <a:rPr lang="en-US" sz="8800" dirty="0" err="1" smtClean="0"/>
              <a:t>Áskorun</a:t>
            </a:r>
            <a:r>
              <a:rPr lang="en-US" sz="8800" dirty="0"/>
              <a:t> </a:t>
            </a:r>
            <a:r>
              <a:rPr lang="en-US" sz="8800" dirty="0" smtClean="0"/>
              <a:t>ÖBÍ </a:t>
            </a:r>
            <a:r>
              <a:rPr lang="en-US" sz="8800" dirty="0" err="1" smtClean="0"/>
              <a:t>til</a:t>
            </a:r>
            <a:r>
              <a:rPr lang="en-US" sz="8800" dirty="0" smtClean="0"/>
              <a:t> </a:t>
            </a:r>
            <a:r>
              <a:rPr lang="en-US" sz="8800" dirty="0" err="1" smtClean="0"/>
              <a:t>frambjóðenda</a:t>
            </a:r>
            <a:r>
              <a:rPr lang="en-US" sz="8800" dirty="0" smtClean="0"/>
              <a:t>. </a:t>
            </a:r>
          </a:p>
          <a:p>
            <a:r>
              <a:rPr lang="en-US" sz="8800" dirty="0" err="1" smtClean="0"/>
              <a:t>Hækka</a:t>
            </a:r>
            <a:r>
              <a:rPr lang="en-US" sz="8800" dirty="0" smtClean="0"/>
              <a:t> </a:t>
            </a:r>
            <a:r>
              <a:rPr lang="en-US" sz="8800" dirty="0" err="1" smtClean="0"/>
              <a:t>frítekjumark</a:t>
            </a:r>
            <a:r>
              <a:rPr lang="en-US" sz="8800" dirty="0" smtClean="0"/>
              <a:t> </a:t>
            </a:r>
            <a:r>
              <a:rPr lang="en-US" sz="8800" dirty="0" err="1" smtClean="0"/>
              <a:t>vegna</a:t>
            </a:r>
            <a:r>
              <a:rPr lang="en-US" sz="8800" dirty="0" smtClean="0"/>
              <a:t> </a:t>
            </a:r>
            <a:r>
              <a:rPr lang="en-US" sz="8800" dirty="0" err="1" smtClean="0"/>
              <a:t>atvinnutekna</a:t>
            </a:r>
            <a:r>
              <a:rPr lang="en-US" sz="8800" dirty="0" smtClean="0"/>
              <a:t> í 200.000 kr. á </a:t>
            </a:r>
            <a:r>
              <a:rPr lang="en-US" sz="8800" dirty="0" err="1" smtClean="0"/>
              <a:t>mánuði</a:t>
            </a:r>
            <a:r>
              <a:rPr lang="en-US" sz="8800" dirty="0" smtClean="0"/>
              <a:t>, í </a:t>
            </a:r>
            <a:r>
              <a:rPr lang="en-US" sz="8800" dirty="0" err="1" smtClean="0"/>
              <a:t>samræmi</a:t>
            </a:r>
            <a:r>
              <a:rPr lang="en-US" sz="8800" dirty="0" smtClean="0"/>
              <a:t> </a:t>
            </a:r>
            <a:r>
              <a:rPr lang="en-US" sz="8800" dirty="0" err="1" smtClean="0"/>
              <a:t>við</a:t>
            </a:r>
            <a:r>
              <a:rPr lang="en-US" sz="8800" dirty="0" smtClean="0"/>
              <a:t> </a:t>
            </a:r>
            <a:r>
              <a:rPr lang="en-US" sz="8800" dirty="0" err="1" smtClean="0"/>
              <a:t>hækkun</a:t>
            </a:r>
            <a:r>
              <a:rPr lang="en-US" sz="8800" dirty="0" smtClean="0"/>
              <a:t> </a:t>
            </a:r>
            <a:r>
              <a:rPr lang="en-US" sz="8800" dirty="0" err="1" smtClean="0"/>
              <a:t>launavísitölu</a:t>
            </a:r>
            <a:r>
              <a:rPr lang="en-US" sz="8800" dirty="0" smtClean="0"/>
              <a:t> </a:t>
            </a:r>
            <a:r>
              <a:rPr lang="en-US" sz="8800" dirty="0" err="1" smtClean="0"/>
              <a:t>frá</a:t>
            </a:r>
            <a:r>
              <a:rPr lang="en-US" sz="8800" dirty="0" smtClean="0"/>
              <a:t> </a:t>
            </a:r>
            <a:r>
              <a:rPr lang="en-US" sz="8800" dirty="0" err="1" smtClean="0"/>
              <a:t>árinu</a:t>
            </a:r>
            <a:r>
              <a:rPr lang="en-US" sz="8800" dirty="0" smtClean="0"/>
              <a:t> 2009. </a:t>
            </a:r>
          </a:p>
          <a:p>
            <a:r>
              <a:rPr lang="en-US" sz="8800" dirty="0" err="1"/>
              <a:t>Setja</a:t>
            </a:r>
            <a:r>
              <a:rPr lang="en-US" sz="8800" dirty="0"/>
              <a:t> </a:t>
            </a:r>
            <a:r>
              <a:rPr lang="en-US" sz="8800" dirty="0" err="1"/>
              <a:t>lög</a:t>
            </a:r>
            <a:r>
              <a:rPr lang="en-US" sz="8800" dirty="0"/>
              <a:t> </a:t>
            </a:r>
            <a:r>
              <a:rPr lang="is-IS" sz="8800" dirty="0"/>
              <a:t>til að koma í veg fyrir víxlverkun skerðinga á milli greiðslna úr lífeyrissjóðum og úr almannatryggingakerfinu.</a:t>
            </a:r>
            <a:r>
              <a:rPr lang="en-US" sz="8800" dirty="0"/>
              <a:t> </a:t>
            </a:r>
            <a:endParaRPr lang="en-US" sz="8800" dirty="0" smtClean="0"/>
          </a:p>
          <a:p>
            <a:r>
              <a:rPr lang="en-US" sz="8800" dirty="0" err="1" smtClean="0"/>
              <a:t>Heimilisuppbótin</a:t>
            </a:r>
            <a:r>
              <a:rPr lang="en-US" sz="8800" dirty="0" smtClean="0"/>
              <a:t> </a:t>
            </a:r>
            <a:r>
              <a:rPr lang="en-US" sz="8800" dirty="0" err="1" smtClean="0"/>
              <a:t>verði</a:t>
            </a:r>
            <a:r>
              <a:rPr lang="en-US" sz="8800" dirty="0" smtClean="0"/>
              <a:t> </a:t>
            </a:r>
            <a:r>
              <a:rPr lang="en-US" sz="8800" dirty="0" err="1" smtClean="0"/>
              <a:t>greidd</a:t>
            </a:r>
            <a:r>
              <a:rPr lang="en-US" sz="8800" dirty="0" smtClean="0"/>
              <a:t> </a:t>
            </a:r>
            <a:r>
              <a:rPr lang="en-US" sz="8800" dirty="0" err="1" smtClean="0"/>
              <a:t>áfram</a:t>
            </a:r>
            <a:r>
              <a:rPr lang="en-US" sz="8800" dirty="0" smtClean="0"/>
              <a:t> </a:t>
            </a:r>
            <a:r>
              <a:rPr lang="en-US" sz="8800" dirty="0" err="1" smtClean="0"/>
              <a:t>þegar</a:t>
            </a:r>
            <a:r>
              <a:rPr lang="en-US" sz="8800" dirty="0" smtClean="0"/>
              <a:t> </a:t>
            </a:r>
            <a:r>
              <a:rPr lang="en-US" sz="8800" dirty="0" err="1" smtClean="0"/>
              <a:t>ungmenni</a:t>
            </a:r>
            <a:r>
              <a:rPr lang="en-US" sz="8800" dirty="0" smtClean="0"/>
              <a:t> 18 </a:t>
            </a:r>
            <a:r>
              <a:rPr lang="en-US" sz="8800" dirty="0" err="1" smtClean="0"/>
              <a:t>ára</a:t>
            </a:r>
            <a:r>
              <a:rPr lang="en-US" sz="8800" dirty="0" smtClean="0"/>
              <a:t> og </a:t>
            </a:r>
            <a:r>
              <a:rPr lang="en-US" sz="8800" dirty="0" err="1" smtClean="0"/>
              <a:t>eldra</a:t>
            </a:r>
            <a:r>
              <a:rPr lang="en-US" sz="8800" dirty="0" smtClean="0"/>
              <a:t> </a:t>
            </a:r>
            <a:r>
              <a:rPr lang="en-US" sz="8800" dirty="0" err="1" smtClean="0"/>
              <a:t>býr</a:t>
            </a:r>
            <a:r>
              <a:rPr lang="en-US" sz="8800" dirty="0" smtClean="0"/>
              <a:t> á </a:t>
            </a:r>
            <a:r>
              <a:rPr lang="en-US" sz="8800" dirty="0" err="1" smtClean="0"/>
              <a:t>heimilinu</a:t>
            </a:r>
            <a:r>
              <a:rPr lang="en-US" sz="8800" dirty="0" smtClean="0"/>
              <a:t> og </a:t>
            </a:r>
            <a:r>
              <a:rPr lang="en-US" sz="8800" dirty="0" err="1" smtClean="0"/>
              <a:t>er</a:t>
            </a:r>
            <a:r>
              <a:rPr lang="en-US" sz="8800" dirty="0" smtClean="0"/>
              <a:t> </a:t>
            </a:r>
            <a:r>
              <a:rPr lang="en-US" sz="8800" dirty="0" err="1" smtClean="0"/>
              <a:t>með</a:t>
            </a:r>
            <a:r>
              <a:rPr lang="en-US" sz="8800" dirty="0" smtClean="0"/>
              <a:t> </a:t>
            </a:r>
            <a:r>
              <a:rPr lang="en-US" sz="8800" dirty="0" err="1" smtClean="0"/>
              <a:t>tekjur</a:t>
            </a:r>
            <a:r>
              <a:rPr lang="en-US" sz="8800" dirty="0" smtClean="0"/>
              <a:t> </a:t>
            </a:r>
            <a:r>
              <a:rPr lang="en-US" sz="8800" dirty="0" err="1" smtClean="0"/>
              <a:t>undir</a:t>
            </a:r>
            <a:r>
              <a:rPr lang="en-US" sz="8800" dirty="0" smtClean="0"/>
              <a:t> </a:t>
            </a:r>
            <a:r>
              <a:rPr lang="en-US" sz="8800" dirty="0" err="1" smtClean="0"/>
              <a:t>ákveðnu</a:t>
            </a:r>
            <a:r>
              <a:rPr lang="en-US" sz="8800" dirty="0" smtClean="0"/>
              <a:t> </a:t>
            </a:r>
            <a:r>
              <a:rPr lang="en-US" sz="8800" dirty="0" err="1" smtClean="0"/>
              <a:t>tekjuviðmiði</a:t>
            </a:r>
            <a:r>
              <a:rPr lang="en-US" sz="8800" dirty="0" smtClean="0"/>
              <a:t>. </a:t>
            </a:r>
            <a:endParaRPr lang="en-US" sz="8800" dirty="0"/>
          </a:p>
          <a:p>
            <a:endParaRPr lang="en-US" sz="8800" dirty="0" smtClean="0"/>
          </a:p>
          <a:p>
            <a:pPr marL="0" indent="0">
              <a:buNone/>
            </a:pPr>
            <a:endParaRPr lang="en-US" sz="8000" dirty="0" smtClean="0"/>
          </a:p>
          <a:p>
            <a:endParaRPr lang="en-US" dirty="0"/>
          </a:p>
        </p:txBody>
      </p:sp>
      <p:sp>
        <p:nvSpPr>
          <p:cNvPr id="4" name="Date Placeholder 3"/>
          <p:cNvSpPr>
            <a:spLocks noGrp="1"/>
          </p:cNvSpPr>
          <p:nvPr>
            <p:ph type="dt" sz="half" idx="10"/>
          </p:nvPr>
        </p:nvSpPr>
        <p:spPr/>
        <p:txBody>
          <a:bodyPr/>
          <a:lstStyle/>
          <a:p>
            <a:fld id="{2330D946-FC3F-4C6C-ACCA-8A50715DAAAB}" type="datetime1">
              <a:rPr lang="is-IS" smtClean="0"/>
              <a:t>31.10.2017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14</a:t>
            </a:fld>
            <a:endParaRPr lang="en-US" dirty="0"/>
          </a:p>
        </p:txBody>
      </p:sp>
    </p:spTree>
    <p:extLst>
      <p:ext uri="{BB962C8B-B14F-4D97-AF65-F5344CB8AC3E}">
        <p14:creationId xmlns:p14="http://schemas.microsoft.com/office/powerpoint/2010/main" val="40305188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Tillögur til úrbóta - framhald</a:t>
            </a:r>
            <a:endParaRPr lang="is-IS" dirty="0"/>
          </a:p>
        </p:txBody>
      </p:sp>
      <p:sp>
        <p:nvSpPr>
          <p:cNvPr id="3" name="Content Placeholder 2"/>
          <p:cNvSpPr>
            <a:spLocks noGrp="1"/>
          </p:cNvSpPr>
          <p:nvPr>
            <p:ph idx="1"/>
          </p:nvPr>
        </p:nvSpPr>
        <p:spPr/>
        <p:txBody>
          <a:bodyPr>
            <a:normAutofit fontScale="85000" lnSpcReduction="20000"/>
          </a:bodyPr>
          <a:lstStyle/>
          <a:p>
            <a:r>
              <a:rPr lang="en-US" dirty="0" err="1"/>
              <a:t>Fjármagnstekjur</a:t>
            </a:r>
            <a:r>
              <a:rPr lang="en-US" dirty="0"/>
              <a:t> </a:t>
            </a:r>
            <a:r>
              <a:rPr lang="en-US" dirty="0" err="1"/>
              <a:t>maka</a:t>
            </a:r>
            <a:r>
              <a:rPr lang="en-US" dirty="0"/>
              <a:t> </a:t>
            </a:r>
            <a:r>
              <a:rPr lang="en-US" dirty="0" err="1"/>
              <a:t>hafi</a:t>
            </a:r>
            <a:r>
              <a:rPr lang="en-US" dirty="0"/>
              <a:t> </a:t>
            </a:r>
            <a:r>
              <a:rPr lang="en-US" dirty="0" err="1"/>
              <a:t>engin</a:t>
            </a:r>
            <a:r>
              <a:rPr lang="en-US" dirty="0"/>
              <a:t> </a:t>
            </a:r>
            <a:r>
              <a:rPr lang="en-US" dirty="0" err="1"/>
              <a:t>áhrif</a:t>
            </a:r>
            <a:r>
              <a:rPr lang="en-US" dirty="0"/>
              <a:t> </a:t>
            </a:r>
            <a:r>
              <a:rPr lang="en-US" dirty="0" err="1"/>
              <a:t>við</a:t>
            </a:r>
            <a:r>
              <a:rPr lang="en-US" dirty="0"/>
              <a:t> </a:t>
            </a:r>
            <a:r>
              <a:rPr lang="en-US" dirty="0" err="1"/>
              <a:t>útreikning</a:t>
            </a:r>
            <a:r>
              <a:rPr lang="en-US" dirty="0"/>
              <a:t> </a:t>
            </a:r>
            <a:r>
              <a:rPr lang="en-US" dirty="0" err="1"/>
              <a:t>lífeyris</a:t>
            </a:r>
            <a:r>
              <a:rPr lang="en-US" dirty="0"/>
              <a:t> </a:t>
            </a:r>
            <a:r>
              <a:rPr lang="en-US" dirty="0" err="1"/>
              <a:t>frá</a:t>
            </a:r>
            <a:r>
              <a:rPr lang="en-US" dirty="0"/>
              <a:t> TR. </a:t>
            </a:r>
          </a:p>
          <a:p>
            <a:r>
              <a:rPr lang="en-US" dirty="0" err="1"/>
              <a:t>Lífeyrisþegum</a:t>
            </a:r>
            <a:r>
              <a:rPr lang="en-US" dirty="0"/>
              <a:t> </a:t>
            </a:r>
            <a:r>
              <a:rPr lang="en-US" dirty="0" err="1"/>
              <a:t>verði</a:t>
            </a:r>
            <a:r>
              <a:rPr lang="en-US" dirty="0"/>
              <a:t> </a:t>
            </a:r>
            <a:r>
              <a:rPr lang="en-US" dirty="0" err="1"/>
              <a:t>gert</a:t>
            </a:r>
            <a:r>
              <a:rPr lang="en-US" dirty="0"/>
              <a:t> </a:t>
            </a:r>
            <a:r>
              <a:rPr lang="en-US" dirty="0" err="1"/>
              <a:t>kleift</a:t>
            </a:r>
            <a:r>
              <a:rPr lang="en-US" dirty="0"/>
              <a:t> </a:t>
            </a:r>
            <a:r>
              <a:rPr lang="en-US" dirty="0" err="1"/>
              <a:t>að</a:t>
            </a:r>
            <a:r>
              <a:rPr lang="en-US" dirty="0"/>
              <a:t> </a:t>
            </a:r>
            <a:r>
              <a:rPr lang="en-US" dirty="0" err="1"/>
              <a:t>leigja</a:t>
            </a:r>
            <a:r>
              <a:rPr lang="en-US" dirty="0"/>
              <a:t> </a:t>
            </a:r>
            <a:r>
              <a:rPr lang="en-US" dirty="0" err="1"/>
              <a:t>út</a:t>
            </a:r>
            <a:r>
              <a:rPr lang="en-US" dirty="0"/>
              <a:t> </a:t>
            </a:r>
            <a:r>
              <a:rPr lang="en-US" dirty="0" err="1"/>
              <a:t>eina</a:t>
            </a:r>
            <a:r>
              <a:rPr lang="en-US" dirty="0"/>
              <a:t> </a:t>
            </a:r>
            <a:r>
              <a:rPr lang="en-US" dirty="0" err="1"/>
              <a:t>íbúð</a:t>
            </a:r>
            <a:r>
              <a:rPr lang="en-US" dirty="0"/>
              <a:t> </a:t>
            </a:r>
            <a:r>
              <a:rPr lang="en-US" dirty="0" err="1"/>
              <a:t>án</a:t>
            </a:r>
            <a:r>
              <a:rPr lang="en-US" dirty="0"/>
              <a:t> </a:t>
            </a:r>
            <a:r>
              <a:rPr lang="en-US" dirty="0" err="1"/>
              <a:t>þess</a:t>
            </a:r>
            <a:r>
              <a:rPr lang="en-US" dirty="0"/>
              <a:t> </a:t>
            </a:r>
            <a:r>
              <a:rPr lang="en-US" dirty="0" err="1"/>
              <a:t>að</a:t>
            </a:r>
            <a:r>
              <a:rPr lang="en-US" dirty="0"/>
              <a:t> </a:t>
            </a:r>
            <a:r>
              <a:rPr lang="en-US" dirty="0" err="1"/>
              <a:t>leigutekjurnar</a:t>
            </a:r>
            <a:r>
              <a:rPr lang="en-US" dirty="0"/>
              <a:t> </a:t>
            </a:r>
            <a:r>
              <a:rPr lang="en-US" dirty="0" err="1"/>
              <a:t>skerði</a:t>
            </a:r>
            <a:r>
              <a:rPr lang="en-US" dirty="0"/>
              <a:t> </a:t>
            </a:r>
            <a:r>
              <a:rPr lang="en-US" dirty="0" err="1"/>
              <a:t>greiðslur</a:t>
            </a:r>
            <a:r>
              <a:rPr lang="en-US" dirty="0"/>
              <a:t> </a:t>
            </a:r>
            <a:r>
              <a:rPr lang="en-US" dirty="0" err="1"/>
              <a:t>frá</a:t>
            </a:r>
            <a:r>
              <a:rPr lang="en-US" dirty="0"/>
              <a:t> TR. </a:t>
            </a:r>
          </a:p>
          <a:p>
            <a:r>
              <a:rPr lang="en-US" dirty="0" err="1"/>
              <a:t>Verðbætur</a:t>
            </a:r>
            <a:r>
              <a:rPr lang="en-US" dirty="0"/>
              <a:t> </a:t>
            </a:r>
            <a:r>
              <a:rPr lang="en-US" dirty="0" err="1"/>
              <a:t>teljist</a:t>
            </a:r>
            <a:r>
              <a:rPr lang="en-US" dirty="0"/>
              <a:t> </a:t>
            </a:r>
            <a:r>
              <a:rPr lang="en-US" dirty="0" err="1"/>
              <a:t>ekki</a:t>
            </a:r>
            <a:r>
              <a:rPr lang="en-US" dirty="0"/>
              <a:t> </a:t>
            </a:r>
            <a:r>
              <a:rPr lang="en-US" dirty="0" err="1"/>
              <a:t>til</a:t>
            </a:r>
            <a:r>
              <a:rPr lang="en-US" dirty="0"/>
              <a:t> </a:t>
            </a:r>
            <a:r>
              <a:rPr lang="en-US" dirty="0" err="1"/>
              <a:t>fjármagnstekna</a:t>
            </a:r>
            <a:r>
              <a:rPr lang="en-US" dirty="0"/>
              <a:t> </a:t>
            </a:r>
            <a:r>
              <a:rPr lang="en-US" dirty="0" err="1"/>
              <a:t>gagnvart</a:t>
            </a:r>
            <a:r>
              <a:rPr lang="en-US" dirty="0"/>
              <a:t> </a:t>
            </a:r>
            <a:r>
              <a:rPr lang="en-US" dirty="0" err="1"/>
              <a:t>almannatryggingum</a:t>
            </a:r>
            <a:r>
              <a:rPr lang="en-US" dirty="0"/>
              <a:t>. </a:t>
            </a:r>
          </a:p>
          <a:p>
            <a:r>
              <a:rPr lang="en-US" dirty="0" err="1"/>
              <a:t>Frítekjumark</a:t>
            </a:r>
            <a:r>
              <a:rPr lang="en-US" dirty="0"/>
              <a:t> </a:t>
            </a:r>
            <a:r>
              <a:rPr lang="en-US" dirty="0" err="1"/>
              <a:t>vegna</a:t>
            </a:r>
            <a:r>
              <a:rPr lang="en-US" dirty="0"/>
              <a:t> </a:t>
            </a:r>
            <a:r>
              <a:rPr lang="en-US" dirty="0" err="1"/>
              <a:t>fjármagnstekna</a:t>
            </a:r>
            <a:r>
              <a:rPr lang="en-US" dirty="0"/>
              <a:t> </a:t>
            </a:r>
            <a:r>
              <a:rPr lang="en-US" dirty="0" err="1"/>
              <a:t>verði</a:t>
            </a:r>
            <a:r>
              <a:rPr lang="en-US" dirty="0"/>
              <a:t> </a:t>
            </a:r>
            <a:r>
              <a:rPr lang="en-US" dirty="0" err="1"/>
              <a:t>hækkað</a:t>
            </a:r>
            <a:r>
              <a:rPr lang="en-US" dirty="0"/>
              <a:t> í </a:t>
            </a:r>
            <a:r>
              <a:rPr lang="en-US" dirty="0" err="1"/>
              <a:t>samræmi</a:t>
            </a:r>
            <a:r>
              <a:rPr lang="en-US" dirty="0"/>
              <a:t> </a:t>
            </a:r>
            <a:r>
              <a:rPr lang="en-US" dirty="0" err="1"/>
              <a:t>við</a:t>
            </a:r>
            <a:r>
              <a:rPr lang="en-US" dirty="0"/>
              <a:t> </a:t>
            </a:r>
            <a:r>
              <a:rPr lang="en-US" dirty="0" err="1"/>
              <a:t>hækkun</a:t>
            </a:r>
            <a:r>
              <a:rPr lang="en-US" dirty="0"/>
              <a:t> </a:t>
            </a:r>
            <a:r>
              <a:rPr lang="en-US" dirty="0" err="1"/>
              <a:t>lífeyris</a:t>
            </a:r>
            <a:r>
              <a:rPr lang="en-US" dirty="0"/>
              <a:t> </a:t>
            </a:r>
            <a:r>
              <a:rPr lang="en-US" dirty="0" err="1"/>
              <a:t>frá</a:t>
            </a:r>
            <a:r>
              <a:rPr lang="en-US" dirty="0"/>
              <a:t> </a:t>
            </a:r>
            <a:r>
              <a:rPr lang="en-US" dirty="0" err="1"/>
              <a:t>janúar</a:t>
            </a:r>
            <a:r>
              <a:rPr lang="en-US" dirty="0"/>
              <a:t> 2009, </a:t>
            </a:r>
            <a:r>
              <a:rPr lang="en-US" dirty="0" err="1"/>
              <a:t>en</a:t>
            </a:r>
            <a:r>
              <a:rPr lang="en-US" dirty="0"/>
              <a:t> </a:t>
            </a:r>
            <a:r>
              <a:rPr lang="en-US" dirty="0" err="1"/>
              <a:t>þá</a:t>
            </a:r>
            <a:r>
              <a:rPr lang="en-US" dirty="0"/>
              <a:t> </a:t>
            </a:r>
            <a:r>
              <a:rPr lang="en-US" dirty="0" err="1"/>
              <a:t>væri</a:t>
            </a:r>
            <a:r>
              <a:rPr lang="en-US" dirty="0"/>
              <a:t> </a:t>
            </a:r>
            <a:r>
              <a:rPr lang="en-US" dirty="0" err="1"/>
              <a:t>frítekjumarkið</a:t>
            </a:r>
            <a:r>
              <a:rPr lang="en-US" dirty="0"/>
              <a:t> 200.000 kr. </a:t>
            </a:r>
            <a:r>
              <a:rPr lang="en-US" dirty="0" smtClean="0"/>
              <a:t>í </a:t>
            </a:r>
            <a:r>
              <a:rPr lang="en-US" dirty="0" err="1" smtClean="0"/>
              <a:t>stað</a:t>
            </a:r>
            <a:r>
              <a:rPr lang="en-US" dirty="0" smtClean="0"/>
              <a:t> </a:t>
            </a:r>
            <a:r>
              <a:rPr lang="en-US" dirty="0"/>
              <a:t>98.640 kr. </a:t>
            </a:r>
          </a:p>
          <a:p>
            <a:r>
              <a:rPr lang="en-US" dirty="0" err="1"/>
              <a:t>Söluhagnaður</a:t>
            </a:r>
            <a:r>
              <a:rPr lang="en-US" dirty="0"/>
              <a:t> </a:t>
            </a:r>
            <a:r>
              <a:rPr lang="en-US" dirty="0" err="1"/>
              <a:t>hafi</a:t>
            </a:r>
            <a:r>
              <a:rPr lang="en-US" dirty="0"/>
              <a:t> </a:t>
            </a:r>
            <a:r>
              <a:rPr lang="en-US" dirty="0" err="1"/>
              <a:t>ekki</a:t>
            </a:r>
            <a:r>
              <a:rPr lang="en-US" dirty="0"/>
              <a:t> </a:t>
            </a:r>
            <a:r>
              <a:rPr lang="en-US" dirty="0" err="1"/>
              <a:t>áhrif</a:t>
            </a:r>
            <a:r>
              <a:rPr lang="en-US" dirty="0"/>
              <a:t> </a:t>
            </a:r>
            <a:r>
              <a:rPr lang="en-US" dirty="0" err="1"/>
              <a:t>við</a:t>
            </a:r>
            <a:r>
              <a:rPr lang="en-US" dirty="0"/>
              <a:t> </a:t>
            </a:r>
            <a:r>
              <a:rPr lang="en-US" dirty="0" err="1"/>
              <a:t>útreikning</a:t>
            </a:r>
            <a:r>
              <a:rPr lang="en-US" dirty="0"/>
              <a:t> </a:t>
            </a:r>
            <a:r>
              <a:rPr lang="en-US" dirty="0" err="1"/>
              <a:t>lífeyrisgreiðslna</a:t>
            </a:r>
            <a:r>
              <a:rPr lang="en-US" dirty="0"/>
              <a:t>, </a:t>
            </a:r>
            <a:r>
              <a:rPr lang="en-US" dirty="0" err="1"/>
              <a:t>ekki</a:t>
            </a:r>
            <a:r>
              <a:rPr lang="en-US" dirty="0"/>
              <a:t> </a:t>
            </a:r>
            <a:r>
              <a:rPr lang="en-US" dirty="0" err="1"/>
              <a:t>frekar</a:t>
            </a:r>
            <a:r>
              <a:rPr lang="en-US" dirty="0"/>
              <a:t> </a:t>
            </a:r>
            <a:r>
              <a:rPr lang="en-US" dirty="0" err="1"/>
              <a:t>en</a:t>
            </a:r>
            <a:r>
              <a:rPr lang="en-US" dirty="0"/>
              <a:t> </a:t>
            </a:r>
            <a:r>
              <a:rPr lang="en-US" dirty="0" err="1"/>
              <a:t>við</a:t>
            </a:r>
            <a:r>
              <a:rPr lang="en-US" dirty="0"/>
              <a:t> </a:t>
            </a:r>
            <a:r>
              <a:rPr lang="en-US" dirty="0" err="1"/>
              <a:t>útreikning</a:t>
            </a:r>
            <a:r>
              <a:rPr lang="en-US" dirty="0"/>
              <a:t> </a:t>
            </a:r>
            <a:r>
              <a:rPr lang="en-US" dirty="0" err="1"/>
              <a:t>launa</a:t>
            </a:r>
            <a:r>
              <a:rPr lang="en-US" dirty="0"/>
              <a:t>. </a:t>
            </a:r>
          </a:p>
          <a:p>
            <a:endParaRPr lang="is-IS" dirty="0"/>
          </a:p>
        </p:txBody>
      </p:sp>
      <p:sp>
        <p:nvSpPr>
          <p:cNvPr id="4" name="Date Placeholder 3"/>
          <p:cNvSpPr>
            <a:spLocks noGrp="1"/>
          </p:cNvSpPr>
          <p:nvPr>
            <p:ph type="dt" sz="half" idx="10"/>
          </p:nvPr>
        </p:nvSpPr>
        <p:spPr/>
        <p:txBody>
          <a:bodyPr/>
          <a:lstStyle/>
          <a:p>
            <a:fld id="{E8B4889F-E55D-472C-A400-3A712E53B9FF}" type="datetime1">
              <a:rPr lang="is-IS" smtClean="0"/>
              <a:t>31.10.2017</a:t>
            </a:fld>
            <a:endParaRPr lang="is-IS"/>
          </a:p>
        </p:txBody>
      </p:sp>
      <p:sp>
        <p:nvSpPr>
          <p:cNvPr id="5" name="Footer Placeholder 4"/>
          <p:cNvSpPr>
            <a:spLocks noGrp="1"/>
          </p:cNvSpPr>
          <p:nvPr>
            <p:ph type="ftr" sz="quarter" idx="11"/>
          </p:nvPr>
        </p:nvSpPr>
        <p:spPr/>
        <p:txBody>
          <a:bodyPr/>
          <a:lstStyle/>
          <a:p>
            <a:endParaRPr lang="is-IS" dirty="0"/>
          </a:p>
        </p:txBody>
      </p:sp>
      <p:sp>
        <p:nvSpPr>
          <p:cNvPr id="6" name="Slide Number Placeholder 5"/>
          <p:cNvSpPr>
            <a:spLocks noGrp="1"/>
          </p:cNvSpPr>
          <p:nvPr>
            <p:ph type="sldNum" sz="quarter" idx="12"/>
          </p:nvPr>
        </p:nvSpPr>
        <p:spPr/>
        <p:txBody>
          <a:bodyPr/>
          <a:lstStyle/>
          <a:p>
            <a:fld id="{E0904936-F294-4F13-84E9-0B436DF0E4DE}" type="slidenum">
              <a:rPr lang="is-IS" smtClean="0"/>
              <a:t>15</a:t>
            </a:fld>
            <a:endParaRPr lang="is-IS"/>
          </a:p>
        </p:txBody>
      </p:sp>
    </p:spTree>
    <p:extLst>
      <p:ext uri="{BB962C8B-B14F-4D97-AF65-F5344CB8AC3E}">
        <p14:creationId xmlns:p14="http://schemas.microsoft.com/office/powerpoint/2010/main" val="2377592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2002234"/>
          </a:xfrm>
        </p:spPr>
        <p:txBody>
          <a:bodyPr>
            <a:normAutofit fontScale="90000"/>
          </a:bodyPr>
          <a:lstStyle/>
          <a:p>
            <a:pPr lvl="0"/>
            <a:r>
              <a:rPr lang="is-IS" b="1" dirty="0" smtClean="0"/>
              <a:t/>
            </a:r>
            <a:br>
              <a:rPr lang="is-IS" b="1" dirty="0" smtClean="0"/>
            </a:br>
            <a:r>
              <a:rPr lang="is-IS" b="1" dirty="0" smtClean="0"/>
              <a:t>Skattlagningar uppbóta </a:t>
            </a:r>
            <a:r>
              <a:rPr lang="is-IS" b="1" dirty="0"/>
              <a:t>og styrkja til að mæta kostnaði vegna sjúkdóma og/eða fötlunar og dánabóta. </a:t>
            </a:r>
            <a:r>
              <a:rPr lang="is-IS" dirty="0"/>
              <a:t/>
            </a:r>
            <a:br>
              <a:rPr lang="is-IS" dirty="0"/>
            </a:br>
            <a:endParaRPr lang="en-US" dirty="0"/>
          </a:p>
        </p:txBody>
      </p:sp>
      <p:sp>
        <p:nvSpPr>
          <p:cNvPr id="3" name="Content Placeholder 2"/>
          <p:cNvSpPr>
            <a:spLocks noGrp="1"/>
          </p:cNvSpPr>
          <p:nvPr>
            <p:ph idx="1"/>
          </p:nvPr>
        </p:nvSpPr>
        <p:spPr>
          <a:xfrm>
            <a:off x="539552" y="2924944"/>
            <a:ext cx="8157592" cy="2808312"/>
          </a:xfrm>
        </p:spPr>
        <p:txBody>
          <a:bodyPr>
            <a:normAutofit fontScale="85000" lnSpcReduction="10000"/>
          </a:bodyPr>
          <a:lstStyle/>
          <a:p>
            <a:r>
              <a:rPr lang="is-IS" dirty="0" smtClean="0"/>
              <a:t>Skattlagning uppbóta og styrkja, t.d. uppbót vegna lyfjakaup og reksturs bifreiða eru skattlagðar og því fær fólk aðeins hluta upphæðarinnar í vasann. </a:t>
            </a:r>
          </a:p>
          <a:p>
            <a:r>
              <a:rPr lang="is-IS" dirty="0" smtClean="0"/>
              <a:t>Þessi skattlagning hefur keðjuverkandi áhrif, þar sem þessar greiðslur koma inn sem tekjur og lækka þar með húsnæðisbætur, sérstakan húsnæðisstuðning, vaxta- og barnabætur til að nefna nokkur dæmi.</a:t>
            </a:r>
          </a:p>
          <a:p>
            <a:endParaRPr lang="is-IS" dirty="0"/>
          </a:p>
        </p:txBody>
      </p:sp>
      <p:sp>
        <p:nvSpPr>
          <p:cNvPr id="4" name="Date Placeholder 3"/>
          <p:cNvSpPr>
            <a:spLocks noGrp="1"/>
          </p:cNvSpPr>
          <p:nvPr>
            <p:ph type="dt" sz="half" idx="10"/>
          </p:nvPr>
        </p:nvSpPr>
        <p:spPr/>
        <p:txBody>
          <a:bodyPr/>
          <a:lstStyle/>
          <a:p>
            <a:fld id="{2E774061-757B-499D-9BFA-87C8F12841AD}" type="datetime1">
              <a:rPr lang="is-IS" smtClean="0"/>
              <a:t>31.10.2017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16</a:t>
            </a:fld>
            <a:endParaRPr lang="en-US" dirty="0"/>
          </a:p>
        </p:txBody>
      </p:sp>
    </p:spTree>
    <p:extLst>
      <p:ext uri="{BB962C8B-B14F-4D97-AF65-F5344CB8AC3E}">
        <p14:creationId xmlns:p14="http://schemas.microsoft.com/office/powerpoint/2010/main" val="31750761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s-IS" dirty="0" smtClean="0"/>
              <a:t>Dæmi</a:t>
            </a:r>
            <a:r>
              <a:rPr lang="is-IS" dirty="0"/>
              <a:t> </a:t>
            </a:r>
            <a:r>
              <a:rPr lang="is-IS" dirty="0" smtClean="0"/>
              <a:t>um skerðingu vegna uppbótar</a:t>
            </a:r>
            <a:endParaRPr lang="is-IS" dirty="0"/>
          </a:p>
        </p:txBody>
      </p:sp>
      <p:sp>
        <p:nvSpPr>
          <p:cNvPr id="3" name="Content Placeholder 2"/>
          <p:cNvSpPr>
            <a:spLocks noGrp="1"/>
          </p:cNvSpPr>
          <p:nvPr>
            <p:ph idx="1"/>
          </p:nvPr>
        </p:nvSpPr>
        <p:spPr>
          <a:xfrm>
            <a:off x="467544" y="1340768"/>
            <a:ext cx="8229600" cy="4205063"/>
          </a:xfrm>
        </p:spPr>
        <p:txBody>
          <a:bodyPr>
            <a:normAutofit fontScale="92500"/>
          </a:bodyPr>
          <a:lstStyle/>
          <a:p>
            <a:pPr marL="0" indent="0">
              <a:buNone/>
            </a:pPr>
            <a:r>
              <a:rPr lang="is-IS" dirty="0" smtClean="0"/>
              <a:t>-  Uppbótin vegna reksturs bifreiðar (15.839. kr. fyrir skatt) skerðir húsnæðisbætur og sérstakan húsnæðisstuðning sveitarfélaga.</a:t>
            </a:r>
          </a:p>
          <a:p>
            <a:r>
              <a:rPr lang="is-IS" dirty="0" smtClean="0"/>
              <a:t>Samtals skattur og skerðing = 13.397 kr. </a:t>
            </a:r>
          </a:p>
          <a:p>
            <a:pPr marL="0" indent="0">
              <a:buNone/>
            </a:pPr>
            <a:r>
              <a:rPr lang="is-IS" dirty="0" smtClean="0"/>
              <a:t>Af 15.839 kr. heldur sá sem fær uppbótina eftir 2.442 kr. </a:t>
            </a:r>
          </a:p>
          <a:p>
            <a:pPr marL="0" indent="0">
              <a:buNone/>
            </a:pPr>
            <a:r>
              <a:rPr lang="is-IS" dirty="0" smtClean="0"/>
              <a:t>Sama gildir um uppbætur á lífeyri, sem eru greiddar vegna lyfjakaupa, kaupa á heyrnartæki o.fl. </a:t>
            </a:r>
          </a:p>
          <a:p>
            <a:endParaRPr lang="is-IS" dirty="0" smtClean="0"/>
          </a:p>
        </p:txBody>
      </p:sp>
    </p:spTree>
    <p:extLst>
      <p:ext uri="{BB962C8B-B14F-4D97-AF65-F5344CB8AC3E}">
        <p14:creationId xmlns:p14="http://schemas.microsoft.com/office/powerpoint/2010/main" val="10686710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normAutofit fontScale="90000"/>
          </a:bodyPr>
          <a:lstStyle/>
          <a:p>
            <a:r>
              <a:rPr lang="en-US" dirty="0" err="1" smtClean="0"/>
              <a:t>Skerðingar</a:t>
            </a:r>
            <a:r>
              <a:rPr lang="en-US" dirty="0" smtClean="0"/>
              <a:t> </a:t>
            </a:r>
            <a:r>
              <a:rPr lang="en-US" dirty="0" err="1" smtClean="0"/>
              <a:t>vegna</a:t>
            </a:r>
            <a:r>
              <a:rPr lang="en-US" dirty="0" smtClean="0"/>
              <a:t> </a:t>
            </a:r>
            <a:r>
              <a:rPr lang="en-US" dirty="0" err="1" smtClean="0"/>
              <a:t>skattskyldra</a:t>
            </a:r>
            <a:r>
              <a:rPr lang="en-US" dirty="0" smtClean="0"/>
              <a:t> </a:t>
            </a:r>
            <a:r>
              <a:rPr lang="en-US" dirty="0" err="1" smtClean="0"/>
              <a:t>styrkja</a:t>
            </a:r>
            <a:endParaRPr lang="en-US" dirty="0"/>
          </a:p>
        </p:txBody>
      </p:sp>
      <p:sp>
        <p:nvSpPr>
          <p:cNvPr id="3" name="Content Placeholder 2"/>
          <p:cNvSpPr>
            <a:spLocks noGrp="1"/>
          </p:cNvSpPr>
          <p:nvPr>
            <p:ph idx="1"/>
          </p:nvPr>
        </p:nvSpPr>
        <p:spPr>
          <a:xfrm>
            <a:off x="467544" y="2132856"/>
            <a:ext cx="8229600" cy="3312368"/>
          </a:xfrm>
        </p:spPr>
        <p:txBody>
          <a:bodyPr>
            <a:normAutofit/>
          </a:bodyPr>
          <a:lstStyle/>
          <a:p>
            <a:pPr lvl="1">
              <a:buFont typeface="Wingdings" panose="05000000000000000000" pitchFamily="2" charset="2"/>
              <a:buChar char="v"/>
            </a:pPr>
            <a:r>
              <a:rPr lang="en-US" dirty="0"/>
              <a:t> </a:t>
            </a:r>
            <a:r>
              <a:rPr lang="en-US" dirty="0" err="1" smtClean="0"/>
              <a:t>Skattskyldir</a:t>
            </a:r>
            <a:r>
              <a:rPr lang="en-US" dirty="0" smtClean="0"/>
              <a:t> </a:t>
            </a:r>
            <a:r>
              <a:rPr lang="en-US" dirty="0" err="1" smtClean="0"/>
              <a:t>styrkir</a:t>
            </a:r>
            <a:r>
              <a:rPr lang="en-US" dirty="0" smtClean="0"/>
              <a:t> </a:t>
            </a:r>
            <a:r>
              <a:rPr lang="en-US" dirty="0" err="1" smtClean="0"/>
              <a:t>s.s.</a:t>
            </a:r>
            <a:r>
              <a:rPr lang="en-US" dirty="0" smtClean="0"/>
              <a:t> </a:t>
            </a:r>
            <a:r>
              <a:rPr lang="en-US" dirty="0" err="1" smtClean="0"/>
              <a:t>frá</a:t>
            </a:r>
            <a:r>
              <a:rPr lang="en-US" dirty="0" smtClean="0"/>
              <a:t> </a:t>
            </a:r>
            <a:r>
              <a:rPr lang="en-US" dirty="0" err="1" smtClean="0"/>
              <a:t>stéttarfélögum</a:t>
            </a:r>
            <a:r>
              <a:rPr lang="en-US" dirty="0" smtClean="0"/>
              <a:t> </a:t>
            </a:r>
            <a:r>
              <a:rPr lang="en-US" dirty="0" err="1" smtClean="0"/>
              <a:t>eða</a:t>
            </a:r>
            <a:r>
              <a:rPr lang="en-US" dirty="0" smtClean="0"/>
              <a:t> </a:t>
            </a:r>
            <a:r>
              <a:rPr lang="en-US" dirty="0" err="1" smtClean="0"/>
              <a:t>félagsþjónustunni</a:t>
            </a:r>
            <a:r>
              <a:rPr lang="en-US" dirty="0" smtClean="0"/>
              <a:t> </a:t>
            </a:r>
            <a:r>
              <a:rPr lang="en-US" dirty="0" err="1" smtClean="0"/>
              <a:t>skerða</a:t>
            </a:r>
            <a:r>
              <a:rPr lang="en-US" dirty="0" smtClean="0"/>
              <a:t> </a:t>
            </a:r>
            <a:r>
              <a:rPr lang="en-US" dirty="0" err="1" smtClean="0"/>
              <a:t>framfærsluuppbótina</a:t>
            </a:r>
            <a:r>
              <a:rPr lang="en-US" dirty="0" smtClean="0"/>
              <a:t> – (“</a:t>
            </a:r>
            <a:r>
              <a:rPr lang="en-US" dirty="0" err="1" smtClean="0"/>
              <a:t>krónu</a:t>
            </a:r>
            <a:r>
              <a:rPr lang="en-US" dirty="0" smtClean="0"/>
              <a:t> á </a:t>
            </a:r>
            <a:r>
              <a:rPr lang="en-US" dirty="0" err="1" smtClean="0"/>
              <a:t>móti</a:t>
            </a:r>
            <a:r>
              <a:rPr lang="en-US" dirty="0" smtClean="0"/>
              <a:t> </a:t>
            </a:r>
            <a:r>
              <a:rPr lang="en-US" dirty="0" err="1" smtClean="0"/>
              <a:t>krónu</a:t>
            </a:r>
            <a:r>
              <a:rPr lang="en-US" dirty="0" smtClean="0"/>
              <a:t>” </a:t>
            </a:r>
            <a:r>
              <a:rPr lang="en-US" dirty="0" err="1" smtClean="0"/>
              <a:t>skerðing</a:t>
            </a:r>
            <a:r>
              <a:rPr lang="en-US" dirty="0" smtClean="0"/>
              <a:t>) um </a:t>
            </a:r>
            <a:r>
              <a:rPr lang="en-US" dirty="0" err="1" smtClean="0"/>
              <a:t>sömu</a:t>
            </a:r>
            <a:r>
              <a:rPr lang="en-US" dirty="0" smtClean="0"/>
              <a:t> </a:t>
            </a:r>
            <a:r>
              <a:rPr lang="en-US" dirty="0" err="1" smtClean="0"/>
              <a:t>krónutölu</a:t>
            </a:r>
            <a:r>
              <a:rPr lang="en-US" dirty="0" smtClean="0"/>
              <a:t>. </a:t>
            </a:r>
            <a:r>
              <a:rPr lang="en-US" dirty="0" err="1" smtClean="0"/>
              <a:t>Þessir</a:t>
            </a:r>
            <a:r>
              <a:rPr lang="en-US" dirty="0" smtClean="0"/>
              <a:t> </a:t>
            </a:r>
            <a:r>
              <a:rPr lang="en-US" dirty="0" err="1" smtClean="0"/>
              <a:t>styrkir</a:t>
            </a:r>
            <a:r>
              <a:rPr lang="en-US" dirty="0" smtClean="0"/>
              <a:t> </a:t>
            </a:r>
            <a:r>
              <a:rPr lang="en-US" dirty="0" err="1" smtClean="0"/>
              <a:t>skerða</a:t>
            </a:r>
            <a:r>
              <a:rPr lang="en-US" dirty="0" smtClean="0"/>
              <a:t> </a:t>
            </a:r>
            <a:r>
              <a:rPr lang="en-US" dirty="0" err="1" smtClean="0"/>
              <a:t>einnig</a:t>
            </a:r>
            <a:r>
              <a:rPr lang="en-US" dirty="0" smtClean="0"/>
              <a:t> </a:t>
            </a:r>
            <a:r>
              <a:rPr lang="en-US" dirty="0" err="1" smtClean="0"/>
              <a:t>húsnæðisbætur</a:t>
            </a:r>
            <a:r>
              <a:rPr lang="en-US" dirty="0" smtClean="0"/>
              <a:t> og </a:t>
            </a:r>
            <a:r>
              <a:rPr lang="en-US" dirty="0" err="1" smtClean="0"/>
              <a:t>sérstakan</a:t>
            </a:r>
            <a:r>
              <a:rPr lang="en-US" dirty="0" smtClean="0"/>
              <a:t> </a:t>
            </a:r>
            <a:r>
              <a:rPr lang="en-US" dirty="0" err="1" smtClean="0"/>
              <a:t>húsnæðisstuðning</a:t>
            </a:r>
            <a:r>
              <a:rPr lang="en-US" dirty="0"/>
              <a:t> </a:t>
            </a:r>
            <a:r>
              <a:rPr lang="en-US" dirty="0" err="1" smtClean="0"/>
              <a:t>o.fl</a:t>
            </a:r>
            <a:r>
              <a:rPr lang="en-US" dirty="0" smtClean="0"/>
              <a:t>. </a:t>
            </a:r>
          </a:p>
          <a:p>
            <a:pPr lvl="1">
              <a:buFont typeface="Wingdings" panose="05000000000000000000" pitchFamily="2" charset="2"/>
              <a:buChar char="v"/>
            </a:pPr>
            <a:endParaRPr lang="en-US" dirty="0"/>
          </a:p>
        </p:txBody>
      </p:sp>
      <p:sp>
        <p:nvSpPr>
          <p:cNvPr id="4" name="Date Placeholder 3"/>
          <p:cNvSpPr>
            <a:spLocks noGrp="1"/>
          </p:cNvSpPr>
          <p:nvPr>
            <p:ph type="dt" sz="half" idx="10"/>
          </p:nvPr>
        </p:nvSpPr>
        <p:spPr/>
        <p:txBody>
          <a:bodyPr/>
          <a:lstStyle/>
          <a:p>
            <a:fld id="{795C8678-DBB5-49AE-B6D6-BC49DFC5BDAD}" type="datetime1">
              <a:rPr lang="is-IS" smtClean="0"/>
              <a:t>31.10.2017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18</a:t>
            </a:fld>
            <a:endParaRPr lang="en-US" dirty="0"/>
          </a:p>
        </p:txBody>
      </p:sp>
    </p:spTree>
    <p:extLst>
      <p:ext uri="{BB962C8B-B14F-4D97-AF65-F5344CB8AC3E}">
        <p14:creationId xmlns:p14="http://schemas.microsoft.com/office/powerpoint/2010/main" val="2241215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Tillögur að lausnum </a:t>
            </a:r>
            <a:endParaRPr lang="is-IS" dirty="0"/>
          </a:p>
        </p:txBody>
      </p:sp>
      <p:sp>
        <p:nvSpPr>
          <p:cNvPr id="3" name="Content Placeholder 2"/>
          <p:cNvSpPr>
            <a:spLocks noGrp="1"/>
          </p:cNvSpPr>
          <p:nvPr>
            <p:ph idx="1"/>
          </p:nvPr>
        </p:nvSpPr>
        <p:spPr/>
        <p:txBody>
          <a:bodyPr>
            <a:normAutofit fontScale="92500"/>
          </a:bodyPr>
          <a:lstStyle/>
          <a:p>
            <a:r>
              <a:rPr lang="is-IS" dirty="0" smtClean="0"/>
              <a:t>Hætta að skattleggja uppbætur sem eru greiddar til að mæta útgjöldum vegna sjúkdóma eða skerðinga s.s. hreyfihömlunar. </a:t>
            </a:r>
          </a:p>
          <a:p>
            <a:r>
              <a:rPr lang="is-IS" dirty="0" smtClean="0"/>
              <a:t>Hætta að skattleggja styrki sem eru greiddir vegna útlagðs kostnaðar, s.s. námsstyrkir, styrkir vegna tækjakaupa</a:t>
            </a:r>
            <a:r>
              <a:rPr lang="is-IS" dirty="0"/>
              <a:t> </a:t>
            </a:r>
            <a:r>
              <a:rPr lang="is-IS" dirty="0" smtClean="0"/>
              <a:t>o.fl. </a:t>
            </a:r>
          </a:p>
          <a:p>
            <a:r>
              <a:rPr lang="is-IS" dirty="0" smtClean="0"/>
              <a:t>Hækka tekju- og eignamörk fyrir uppbætur á lífeyri, en þau hafa ekki hækkað frá árinu 2014.</a:t>
            </a:r>
            <a:endParaRPr lang="is-IS" dirty="0"/>
          </a:p>
        </p:txBody>
      </p:sp>
      <p:sp>
        <p:nvSpPr>
          <p:cNvPr id="4" name="Date Placeholder 3"/>
          <p:cNvSpPr>
            <a:spLocks noGrp="1"/>
          </p:cNvSpPr>
          <p:nvPr>
            <p:ph type="dt" sz="half" idx="10"/>
          </p:nvPr>
        </p:nvSpPr>
        <p:spPr/>
        <p:txBody>
          <a:bodyPr/>
          <a:lstStyle/>
          <a:p>
            <a:fld id="{E8B4889F-E55D-472C-A400-3A712E53B9FF}" type="datetime1">
              <a:rPr lang="is-IS" smtClean="0"/>
              <a:t>31.10.2017</a:t>
            </a:fld>
            <a:endParaRPr lang="is-IS"/>
          </a:p>
        </p:txBody>
      </p:sp>
      <p:sp>
        <p:nvSpPr>
          <p:cNvPr id="5" name="Footer Placeholder 4"/>
          <p:cNvSpPr>
            <a:spLocks noGrp="1"/>
          </p:cNvSpPr>
          <p:nvPr>
            <p:ph type="ftr" sz="quarter" idx="11"/>
          </p:nvPr>
        </p:nvSpPr>
        <p:spPr/>
        <p:txBody>
          <a:bodyPr/>
          <a:lstStyle/>
          <a:p>
            <a:endParaRPr lang="is-IS" dirty="0"/>
          </a:p>
        </p:txBody>
      </p:sp>
      <p:sp>
        <p:nvSpPr>
          <p:cNvPr id="6" name="Slide Number Placeholder 5"/>
          <p:cNvSpPr>
            <a:spLocks noGrp="1"/>
          </p:cNvSpPr>
          <p:nvPr>
            <p:ph type="sldNum" sz="quarter" idx="12"/>
          </p:nvPr>
        </p:nvSpPr>
        <p:spPr/>
        <p:txBody>
          <a:bodyPr/>
          <a:lstStyle/>
          <a:p>
            <a:fld id="{E0904936-F294-4F13-84E9-0B436DF0E4DE}" type="slidenum">
              <a:rPr lang="is-IS" smtClean="0"/>
              <a:t>19</a:t>
            </a:fld>
            <a:endParaRPr lang="is-IS"/>
          </a:p>
        </p:txBody>
      </p:sp>
    </p:spTree>
    <p:extLst>
      <p:ext uri="{BB962C8B-B14F-4D97-AF65-F5344CB8AC3E}">
        <p14:creationId xmlns:p14="http://schemas.microsoft.com/office/powerpoint/2010/main" val="3884515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50306"/>
          </a:xfrm>
        </p:spPr>
        <p:txBody>
          <a:bodyPr>
            <a:normAutofit fontScale="90000"/>
          </a:bodyPr>
          <a:lstStyle/>
          <a:p>
            <a:pPr lvl="0"/>
            <a:r>
              <a:rPr lang="is-IS" b="1" dirty="0" smtClean="0"/>
              <a:t/>
            </a:r>
            <a:br>
              <a:rPr lang="is-IS" b="1" dirty="0" smtClean="0"/>
            </a:br>
            <a:r>
              <a:rPr lang="is-IS" b="1" dirty="0" smtClean="0"/>
              <a:t>Lífeyrir </a:t>
            </a:r>
            <a:r>
              <a:rPr lang="is-IS" b="1" dirty="0"/>
              <a:t>almannatrygginga dugar ekki til framfærslu og hefur ekki gert til fjölda ára. </a:t>
            </a:r>
            <a:r>
              <a:rPr lang="is-IS" dirty="0"/>
              <a:t/>
            </a:r>
            <a:br>
              <a:rPr lang="is-IS" dirty="0"/>
            </a:br>
            <a:endParaRPr lang="en-US" dirty="0"/>
          </a:p>
        </p:txBody>
      </p:sp>
      <p:sp>
        <p:nvSpPr>
          <p:cNvPr id="3" name="Content Placeholder 2"/>
          <p:cNvSpPr>
            <a:spLocks noGrp="1"/>
          </p:cNvSpPr>
          <p:nvPr>
            <p:ph idx="1"/>
          </p:nvPr>
        </p:nvSpPr>
        <p:spPr>
          <a:xfrm>
            <a:off x="457200" y="2996952"/>
            <a:ext cx="8363272" cy="2808312"/>
          </a:xfrm>
        </p:spPr>
        <p:txBody>
          <a:bodyPr>
            <a:normAutofit/>
          </a:bodyPr>
          <a:lstStyle/>
          <a:p>
            <a:pPr marL="457200" lvl="1" indent="0">
              <a:buNone/>
            </a:pPr>
            <a:r>
              <a:rPr lang="is-IS" dirty="0"/>
              <a:t>Óskertur </a:t>
            </a:r>
            <a:r>
              <a:rPr lang="is-IS" dirty="0" smtClean="0"/>
              <a:t>lífeyrir frá TR er </a:t>
            </a:r>
            <a:r>
              <a:rPr lang="is-IS" dirty="0"/>
              <a:t>227.883 kr. á mánuði fyrir skatt. </a:t>
            </a:r>
            <a:r>
              <a:rPr lang="is-IS" dirty="0" smtClean="0"/>
              <a:t>Eftir skatt er upphæðin </a:t>
            </a:r>
            <a:r>
              <a:rPr lang="is-IS" dirty="0"/>
              <a:t>196.610 kr. </a:t>
            </a:r>
          </a:p>
          <a:p>
            <a:pPr marL="457200" lvl="1" indent="0">
              <a:buNone/>
            </a:pPr>
            <a:r>
              <a:rPr lang="is-IS" dirty="0" smtClean="0"/>
              <a:t>En hver hefur þróunin verið síðustu ár? </a:t>
            </a:r>
          </a:p>
          <a:p>
            <a:pPr marL="457200" lvl="1" indent="0">
              <a:buNone/>
            </a:pPr>
            <a:r>
              <a:rPr lang="is-IS" dirty="0" smtClean="0"/>
              <a:t>Frá árinu 2009 hefur óskertur lífeyrir hækkað um 58 þús. kr. á mánuði </a:t>
            </a:r>
            <a:r>
              <a:rPr lang="is-IS" u="sng" dirty="0" smtClean="0"/>
              <a:t>eftir </a:t>
            </a:r>
            <a:r>
              <a:rPr lang="is-IS" dirty="0" smtClean="0"/>
              <a:t>skatt. </a:t>
            </a:r>
            <a:endParaRPr lang="is-IS" dirty="0"/>
          </a:p>
          <a:p>
            <a:pPr marL="0" indent="0">
              <a:buNone/>
            </a:pPr>
            <a:endParaRPr lang="en-US" dirty="0"/>
          </a:p>
        </p:txBody>
      </p:sp>
      <p:sp>
        <p:nvSpPr>
          <p:cNvPr id="4" name="Date Placeholder 3"/>
          <p:cNvSpPr>
            <a:spLocks noGrp="1"/>
          </p:cNvSpPr>
          <p:nvPr>
            <p:ph type="dt" sz="half" idx="10"/>
          </p:nvPr>
        </p:nvSpPr>
        <p:spPr/>
        <p:txBody>
          <a:bodyPr/>
          <a:lstStyle/>
          <a:p>
            <a:fld id="{FB173BD8-5481-41AC-8CFC-A7A1F99285F2}" type="datetime1">
              <a:rPr lang="is-IS" smtClean="0"/>
              <a:t>31.10.2017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2</a:t>
            </a:fld>
            <a:endParaRPr lang="en-US" dirty="0"/>
          </a:p>
        </p:txBody>
      </p:sp>
    </p:spTree>
    <p:extLst>
      <p:ext uri="{BB962C8B-B14F-4D97-AF65-F5344CB8AC3E}">
        <p14:creationId xmlns:p14="http://schemas.microsoft.com/office/powerpoint/2010/main" val="10516114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Skattlagning</a:t>
            </a:r>
            <a:r>
              <a:rPr lang="en-US" dirty="0" smtClean="0"/>
              <a:t> </a:t>
            </a:r>
            <a:r>
              <a:rPr lang="en-US" dirty="0" err="1" smtClean="0"/>
              <a:t>lágra</a:t>
            </a:r>
            <a:r>
              <a:rPr lang="en-US" dirty="0" smtClean="0"/>
              <a:t> </a:t>
            </a:r>
            <a:r>
              <a:rPr lang="en-US" dirty="0" err="1" smtClean="0"/>
              <a:t>tekna</a:t>
            </a:r>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Mánaðatekjur</a:t>
            </a:r>
            <a:r>
              <a:rPr lang="en-US" dirty="0" smtClean="0"/>
              <a:t> </a:t>
            </a:r>
            <a:r>
              <a:rPr lang="en-US" dirty="0" err="1" smtClean="0"/>
              <a:t>umfram</a:t>
            </a:r>
            <a:r>
              <a:rPr lang="en-US" dirty="0" smtClean="0"/>
              <a:t> </a:t>
            </a:r>
            <a:r>
              <a:rPr lang="en-US" dirty="0" err="1" smtClean="0"/>
              <a:t>rúmar</a:t>
            </a:r>
            <a:r>
              <a:rPr lang="en-US" dirty="0" smtClean="0"/>
              <a:t> 142 </a:t>
            </a:r>
            <a:r>
              <a:rPr lang="en-US" dirty="0" err="1" smtClean="0"/>
              <a:t>þús</a:t>
            </a:r>
            <a:r>
              <a:rPr lang="en-US" dirty="0" smtClean="0"/>
              <a:t> kr. </a:t>
            </a:r>
            <a:r>
              <a:rPr lang="en-US" dirty="0" err="1" smtClean="0"/>
              <a:t>eru</a:t>
            </a:r>
            <a:r>
              <a:rPr lang="en-US" dirty="0" smtClean="0"/>
              <a:t> </a:t>
            </a:r>
            <a:r>
              <a:rPr lang="en-US" dirty="0" err="1" smtClean="0"/>
              <a:t>skattlagðar</a:t>
            </a:r>
            <a:r>
              <a:rPr lang="en-US" dirty="0" smtClean="0"/>
              <a:t>. </a:t>
            </a:r>
          </a:p>
          <a:p>
            <a:r>
              <a:rPr lang="en-US" dirty="0" err="1" smtClean="0"/>
              <a:t>Af</a:t>
            </a:r>
            <a:r>
              <a:rPr lang="en-US" dirty="0" smtClean="0"/>
              <a:t> </a:t>
            </a:r>
            <a:r>
              <a:rPr lang="en-US" dirty="0" err="1" smtClean="0"/>
              <a:t>óskertum</a:t>
            </a:r>
            <a:r>
              <a:rPr lang="en-US" dirty="0" smtClean="0"/>
              <a:t> </a:t>
            </a:r>
            <a:r>
              <a:rPr lang="en-US" dirty="0" err="1" smtClean="0"/>
              <a:t>lífeyri</a:t>
            </a:r>
            <a:r>
              <a:rPr lang="en-US" dirty="0" smtClean="0"/>
              <a:t> (227.663 kr.) </a:t>
            </a:r>
            <a:r>
              <a:rPr lang="en-US" dirty="0" err="1" smtClean="0"/>
              <a:t>er</a:t>
            </a:r>
            <a:r>
              <a:rPr lang="en-US" dirty="0" smtClean="0"/>
              <a:t> </a:t>
            </a:r>
            <a:r>
              <a:rPr lang="en-US" dirty="0" err="1" smtClean="0"/>
              <a:t>tekið</a:t>
            </a:r>
            <a:r>
              <a:rPr lang="en-US" dirty="0" smtClean="0"/>
              <a:t> 31.273 kr. í </a:t>
            </a:r>
            <a:r>
              <a:rPr lang="en-US" dirty="0" err="1" smtClean="0"/>
              <a:t>staðgreiðslu</a:t>
            </a:r>
            <a:r>
              <a:rPr lang="en-US" dirty="0" smtClean="0"/>
              <a:t> (</a:t>
            </a:r>
            <a:r>
              <a:rPr lang="en-US" dirty="0" err="1" smtClean="0"/>
              <a:t>tekjuskatt</a:t>
            </a:r>
            <a:r>
              <a:rPr lang="en-US" dirty="0" smtClean="0"/>
              <a:t>/</a:t>
            </a:r>
            <a:r>
              <a:rPr lang="en-US" dirty="0" err="1" smtClean="0"/>
              <a:t>útsvar</a:t>
            </a:r>
            <a:r>
              <a:rPr lang="en-US" dirty="0" smtClean="0"/>
              <a:t>). </a:t>
            </a:r>
          </a:p>
          <a:p>
            <a:r>
              <a:rPr lang="en-US" dirty="0" err="1" smtClean="0"/>
              <a:t>Persónuafslátturinn</a:t>
            </a:r>
            <a:r>
              <a:rPr lang="en-US" dirty="0" smtClean="0"/>
              <a:t> </a:t>
            </a:r>
            <a:r>
              <a:rPr lang="en-US" dirty="0" err="1" smtClean="0"/>
              <a:t>hefur</a:t>
            </a:r>
            <a:r>
              <a:rPr lang="en-US" dirty="0" smtClean="0"/>
              <a:t> </a:t>
            </a:r>
            <a:r>
              <a:rPr lang="en-US" dirty="0" err="1" smtClean="0"/>
              <a:t>engan</a:t>
            </a:r>
            <a:r>
              <a:rPr lang="en-US" dirty="0" smtClean="0"/>
              <a:t> </a:t>
            </a:r>
            <a:r>
              <a:rPr lang="en-US" dirty="0" err="1" smtClean="0"/>
              <a:t>veginn</a:t>
            </a:r>
            <a:r>
              <a:rPr lang="en-US" dirty="0" smtClean="0"/>
              <a:t> </a:t>
            </a:r>
            <a:r>
              <a:rPr lang="en-US" dirty="0" err="1" smtClean="0"/>
              <a:t>haldið</a:t>
            </a:r>
            <a:r>
              <a:rPr lang="en-US" dirty="0" smtClean="0"/>
              <a:t> </a:t>
            </a:r>
            <a:r>
              <a:rPr lang="en-US" dirty="0" err="1" smtClean="0"/>
              <a:t>verðgildi</a:t>
            </a:r>
            <a:r>
              <a:rPr lang="en-US" dirty="0" smtClean="0"/>
              <a:t> </a:t>
            </a:r>
            <a:r>
              <a:rPr lang="en-US" dirty="0" err="1" smtClean="0"/>
              <a:t>sínu</a:t>
            </a:r>
            <a:r>
              <a:rPr lang="en-US" dirty="0" smtClean="0"/>
              <a:t>. Hann </a:t>
            </a:r>
            <a:r>
              <a:rPr lang="en-US" dirty="0" err="1"/>
              <a:t>hefur</a:t>
            </a:r>
            <a:r>
              <a:rPr lang="en-US" dirty="0"/>
              <a:t> </a:t>
            </a:r>
            <a:r>
              <a:rPr lang="en-US" dirty="0" err="1"/>
              <a:t>mest</a:t>
            </a:r>
            <a:r>
              <a:rPr lang="en-US" dirty="0"/>
              <a:t> </a:t>
            </a:r>
            <a:r>
              <a:rPr lang="en-US" dirty="0" err="1"/>
              <a:t>áhrif</a:t>
            </a:r>
            <a:r>
              <a:rPr lang="en-US" dirty="0"/>
              <a:t> á </a:t>
            </a:r>
            <a:r>
              <a:rPr lang="en-US" dirty="0" err="1"/>
              <a:t>þá</a:t>
            </a:r>
            <a:r>
              <a:rPr lang="en-US" dirty="0"/>
              <a:t> </a:t>
            </a:r>
            <a:r>
              <a:rPr lang="en-US" dirty="0" err="1"/>
              <a:t>tekjulægstu</a:t>
            </a:r>
            <a:r>
              <a:rPr lang="en-US" dirty="0"/>
              <a:t> </a:t>
            </a:r>
            <a:r>
              <a:rPr lang="en-US" dirty="0" err="1"/>
              <a:t>þar</a:t>
            </a:r>
            <a:r>
              <a:rPr lang="en-US" dirty="0"/>
              <a:t> </a:t>
            </a:r>
            <a:r>
              <a:rPr lang="en-US" dirty="0" err="1"/>
              <a:t>sem</a:t>
            </a:r>
            <a:r>
              <a:rPr lang="en-US" dirty="0"/>
              <a:t> um </a:t>
            </a:r>
            <a:r>
              <a:rPr lang="en-US" dirty="0" err="1"/>
              <a:t>fasta</a:t>
            </a:r>
            <a:r>
              <a:rPr lang="en-US" dirty="0"/>
              <a:t> </a:t>
            </a:r>
            <a:r>
              <a:rPr lang="en-US" dirty="0" err="1"/>
              <a:t>upphæð</a:t>
            </a:r>
            <a:r>
              <a:rPr lang="en-US" dirty="0"/>
              <a:t> </a:t>
            </a:r>
            <a:r>
              <a:rPr lang="en-US" dirty="0" err="1"/>
              <a:t>er</a:t>
            </a:r>
            <a:r>
              <a:rPr lang="en-US" dirty="0"/>
              <a:t> </a:t>
            </a:r>
            <a:r>
              <a:rPr lang="en-US" dirty="0" err="1"/>
              <a:t>að</a:t>
            </a:r>
            <a:r>
              <a:rPr lang="en-US" dirty="0"/>
              <a:t> </a:t>
            </a:r>
            <a:r>
              <a:rPr lang="en-US" dirty="0" err="1"/>
              <a:t>ræða</a:t>
            </a:r>
            <a:r>
              <a:rPr lang="en-US" dirty="0"/>
              <a:t>. </a:t>
            </a:r>
            <a:r>
              <a:rPr lang="en-US" dirty="0" err="1"/>
              <a:t>Því</a:t>
            </a:r>
            <a:r>
              <a:rPr lang="en-US" dirty="0"/>
              <a:t> </a:t>
            </a:r>
            <a:r>
              <a:rPr lang="en-US" dirty="0" err="1"/>
              <a:t>yrði</a:t>
            </a:r>
            <a:r>
              <a:rPr lang="en-US" dirty="0"/>
              <a:t> </a:t>
            </a:r>
            <a:r>
              <a:rPr lang="en-US" dirty="0" err="1"/>
              <a:t>veruleg</a:t>
            </a:r>
            <a:r>
              <a:rPr lang="en-US" dirty="0"/>
              <a:t> </a:t>
            </a:r>
            <a:r>
              <a:rPr lang="en-US" dirty="0" err="1"/>
              <a:t>hækkun</a:t>
            </a:r>
            <a:r>
              <a:rPr lang="en-US" dirty="0"/>
              <a:t> </a:t>
            </a:r>
            <a:r>
              <a:rPr lang="en-US" dirty="0" err="1"/>
              <a:t>hans</a:t>
            </a:r>
            <a:r>
              <a:rPr lang="en-US" dirty="0"/>
              <a:t> </a:t>
            </a:r>
            <a:r>
              <a:rPr lang="en-US" dirty="0" err="1"/>
              <a:t>mikil</a:t>
            </a:r>
            <a:r>
              <a:rPr lang="en-US" dirty="0"/>
              <a:t> </a:t>
            </a:r>
            <a:r>
              <a:rPr lang="en-US" dirty="0" err="1"/>
              <a:t>kjarabót</a:t>
            </a:r>
            <a:r>
              <a:rPr lang="en-US" dirty="0"/>
              <a:t> </a:t>
            </a:r>
            <a:r>
              <a:rPr lang="en-US" dirty="0" err="1"/>
              <a:t>fyrir</a:t>
            </a:r>
            <a:r>
              <a:rPr lang="en-US" dirty="0"/>
              <a:t> </a:t>
            </a:r>
            <a:r>
              <a:rPr lang="en-US" dirty="0" err="1"/>
              <a:t>lágtekjufólk</a:t>
            </a:r>
            <a:r>
              <a:rPr lang="en-US" dirty="0"/>
              <a:t>. </a:t>
            </a:r>
          </a:p>
        </p:txBody>
      </p:sp>
      <p:sp>
        <p:nvSpPr>
          <p:cNvPr id="4" name="Date Placeholder 3"/>
          <p:cNvSpPr>
            <a:spLocks noGrp="1"/>
          </p:cNvSpPr>
          <p:nvPr>
            <p:ph type="dt" sz="half" idx="10"/>
          </p:nvPr>
        </p:nvSpPr>
        <p:spPr/>
        <p:txBody>
          <a:bodyPr/>
          <a:lstStyle/>
          <a:p>
            <a:fld id="{EFF6A190-5DA0-48D7-97F5-F1C8DAFC1DB0}" type="datetime1">
              <a:rPr lang="is-IS" smtClean="0"/>
              <a:t>31.10.2017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20</a:t>
            </a:fld>
            <a:endParaRPr lang="en-US" dirty="0"/>
          </a:p>
        </p:txBody>
      </p:sp>
    </p:spTree>
    <p:extLst>
      <p:ext uri="{BB962C8B-B14F-4D97-AF65-F5344CB8AC3E}">
        <p14:creationId xmlns:p14="http://schemas.microsoft.com/office/powerpoint/2010/main" val="10509738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Hækkun persónuafsláttar </a:t>
            </a:r>
            <a:endParaRPr lang="is-IS" dirty="0"/>
          </a:p>
        </p:txBody>
      </p:sp>
      <p:sp>
        <p:nvSpPr>
          <p:cNvPr id="3" name="Content Placeholder 2"/>
          <p:cNvSpPr>
            <a:spLocks noGrp="1"/>
          </p:cNvSpPr>
          <p:nvPr>
            <p:ph idx="1"/>
          </p:nvPr>
        </p:nvSpPr>
        <p:spPr/>
        <p:txBody>
          <a:bodyPr>
            <a:normAutofit fontScale="85000" lnSpcReduction="20000"/>
          </a:bodyPr>
          <a:lstStyle/>
          <a:p>
            <a:r>
              <a:rPr lang="is-IS" dirty="0" smtClean="0"/>
              <a:t>Persónuafsláttur fyrir árið 2017 er 52.907 kr. </a:t>
            </a:r>
          </a:p>
          <a:p>
            <a:r>
              <a:rPr lang="is-IS" dirty="0" smtClean="0"/>
              <a:t>Ef persónuafsláttur </a:t>
            </a:r>
            <a:r>
              <a:rPr lang="is-IS" dirty="0"/>
              <a:t>hefði fylgt </a:t>
            </a:r>
            <a:r>
              <a:rPr lang="is-IS" dirty="0" smtClean="0"/>
              <a:t>launavísitölu frá því að staðgreiðslukerfi var innleitt í byrjun árs 1989 væri hann 105.600 kr. árið 2017 og skattleysismörkin í byrjun þess árs  </a:t>
            </a:r>
            <a:r>
              <a:rPr lang="is-IS" dirty="0"/>
              <a:t>kr. 286.032 á </a:t>
            </a:r>
            <a:r>
              <a:rPr lang="is-IS" dirty="0" smtClean="0"/>
              <a:t>mánuði. </a:t>
            </a:r>
          </a:p>
          <a:p>
            <a:r>
              <a:rPr lang="is-IS" dirty="0" smtClean="0"/>
              <a:t>Lagt er til að tekjur undir 300 þús kr. verði ekki skattlagðar frá 1.1. 2018. </a:t>
            </a:r>
            <a:r>
              <a:rPr lang="is-IS" dirty="0"/>
              <a:t>Niðurstaða </a:t>
            </a:r>
            <a:r>
              <a:rPr lang="is-IS" dirty="0" smtClean="0"/>
              <a:t>Gallup </a:t>
            </a:r>
            <a:r>
              <a:rPr lang="is-IS" dirty="0"/>
              <a:t>könnunar </a:t>
            </a:r>
            <a:r>
              <a:rPr lang="is-IS" dirty="0" smtClean="0"/>
              <a:t>frá október 2017 styður </a:t>
            </a:r>
            <a:r>
              <a:rPr lang="is-IS" dirty="0"/>
              <a:t>þessa tillögu, en þar var spurt: Hversu sanngjarnt eða ósanngjarnt finnst þér að einstaklingar með </a:t>
            </a:r>
            <a:r>
              <a:rPr lang="is-IS" dirty="0" smtClean="0"/>
              <a:t>minna en </a:t>
            </a:r>
            <a:r>
              <a:rPr lang="is-IS" dirty="0"/>
              <a:t>300.000 krónur í tekjur á mánuði greiði tekjuskatt?</a:t>
            </a:r>
          </a:p>
        </p:txBody>
      </p:sp>
      <p:sp>
        <p:nvSpPr>
          <p:cNvPr id="4" name="Date Placeholder 3"/>
          <p:cNvSpPr>
            <a:spLocks noGrp="1"/>
          </p:cNvSpPr>
          <p:nvPr>
            <p:ph type="dt" sz="half" idx="10"/>
          </p:nvPr>
        </p:nvSpPr>
        <p:spPr/>
        <p:txBody>
          <a:bodyPr/>
          <a:lstStyle/>
          <a:p>
            <a:fld id="{E8B4889F-E55D-472C-A400-3A712E53B9FF}" type="datetime1">
              <a:rPr lang="is-IS" smtClean="0"/>
              <a:t>31.10.2017</a:t>
            </a:fld>
            <a:endParaRPr lang="is-IS"/>
          </a:p>
        </p:txBody>
      </p:sp>
      <p:sp>
        <p:nvSpPr>
          <p:cNvPr id="5" name="Footer Placeholder 4"/>
          <p:cNvSpPr>
            <a:spLocks noGrp="1"/>
          </p:cNvSpPr>
          <p:nvPr>
            <p:ph type="ftr" sz="quarter" idx="11"/>
          </p:nvPr>
        </p:nvSpPr>
        <p:spPr/>
        <p:txBody>
          <a:bodyPr/>
          <a:lstStyle/>
          <a:p>
            <a:endParaRPr lang="is-IS" dirty="0"/>
          </a:p>
        </p:txBody>
      </p:sp>
      <p:sp>
        <p:nvSpPr>
          <p:cNvPr id="6" name="Slide Number Placeholder 5"/>
          <p:cNvSpPr>
            <a:spLocks noGrp="1"/>
          </p:cNvSpPr>
          <p:nvPr>
            <p:ph type="sldNum" sz="quarter" idx="12"/>
          </p:nvPr>
        </p:nvSpPr>
        <p:spPr/>
        <p:txBody>
          <a:bodyPr/>
          <a:lstStyle/>
          <a:p>
            <a:fld id="{E0904936-F294-4F13-84E9-0B436DF0E4DE}" type="slidenum">
              <a:rPr lang="is-IS" smtClean="0"/>
              <a:t>21</a:t>
            </a:fld>
            <a:endParaRPr lang="is-IS"/>
          </a:p>
        </p:txBody>
      </p:sp>
    </p:spTree>
    <p:extLst>
      <p:ext uri="{BB962C8B-B14F-4D97-AF65-F5344CB8AC3E}">
        <p14:creationId xmlns:p14="http://schemas.microsoft.com/office/powerpoint/2010/main" val="3651856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5436096" y="5589241"/>
            <a:ext cx="2133600" cy="801380"/>
          </a:xfrm>
        </p:spPr>
        <p:txBody>
          <a:bodyPr/>
          <a:lstStyle/>
          <a:p>
            <a:r>
              <a:rPr lang="is-IS" dirty="0"/>
              <a:t>http://www.obi.is/is/utgafa/frettir/yfir-90-svarenda-vilja-nidurgreidda-salfraedi-og-tannlaeknathjonustu</a:t>
            </a:r>
          </a:p>
        </p:txBody>
      </p:sp>
      <p:sp>
        <p:nvSpPr>
          <p:cNvPr id="6" name="Slide Number Placeholder 5"/>
          <p:cNvSpPr>
            <a:spLocks noGrp="1"/>
          </p:cNvSpPr>
          <p:nvPr>
            <p:ph type="sldNum" sz="quarter" idx="12"/>
          </p:nvPr>
        </p:nvSpPr>
        <p:spPr/>
        <p:txBody>
          <a:bodyPr/>
          <a:lstStyle/>
          <a:p>
            <a:fld id="{E0904936-F294-4F13-84E9-0B436DF0E4DE}" type="slidenum">
              <a:rPr lang="is-IS" smtClean="0"/>
              <a:t>22</a:t>
            </a:fld>
            <a:endParaRPr lang="is-IS"/>
          </a:p>
        </p:txBody>
      </p:sp>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253948"/>
            <a:ext cx="6696744" cy="61627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827584" y="6021288"/>
            <a:ext cx="4416530" cy="369332"/>
          </a:xfrm>
          <a:prstGeom prst="rect">
            <a:avLst/>
          </a:prstGeom>
          <a:noFill/>
        </p:spPr>
        <p:txBody>
          <a:bodyPr wrap="none" rtlCol="0">
            <a:spAutoFit/>
          </a:bodyPr>
          <a:lstStyle/>
          <a:p>
            <a:r>
              <a:rPr lang="is-IS" dirty="0" smtClean="0"/>
              <a:t>Nánar, sjá frétt á heimasíðu ÖBÍ, 24.10.2017. </a:t>
            </a:r>
            <a:endParaRPr lang="is-IS" dirty="0"/>
          </a:p>
        </p:txBody>
      </p:sp>
    </p:spTree>
    <p:extLst>
      <p:ext uri="{BB962C8B-B14F-4D97-AF65-F5344CB8AC3E}">
        <p14:creationId xmlns:p14="http://schemas.microsoft.com/office/powerpoint/2010/main" val="5034410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s-IS" dirty="0" smtClean="0"/>
              <a:t>Hækkun viðmiða og upphæða húsnæðisbóta</a:t>
            </a:r>
            <a:endParaRPr lang="is-IS" dirty="0"/>
          </a:p>
        </p:txBody>
      </p:sp>
      <p:sp>
        <p:nvSpPr>
          <p:cNvPr id="3" name="Content Placeholder 2"/>
          <p:cNvSpPr>
            <a:spLocks noGrp="1"/>
          </p:cNvSpPr>
          <p:nvPr>
            <p:ph idx="1"/>
          </p:nvPr>
        </p:nvSpPr>
        <p:spPr/>
        <p:txBody>
          <a:bodyPr>
            <a:normAutofit lnSpcReduction="10000"/>
          </a:bodyPr>
          <a:lstStyle/>
          <a:p>
            <a:r>
              <a:rPr lang="is-IS" dirty="0"/>
              <a:t>Í fjárlagafrumvarpi fyrir árið 2018 var ekki gert ráð fyrir hækkun </a:t>
            </a:r>
            <a:r>
              <a:rPr lang="is-IS" dirty="0" smtClean="0"/>
              <a:t>viðmiða eða fjárhæða húsnæðisbóta, </a:t>
            </a:r>
            <a:r>
              <a:rPr lang="is-IS" dirty="0"/>
              <a:t>sem </a:t>
            </a:r>
            <a:r>
              <a:rPr lang="is-IS" dirty="0" smtClean="0"/>
              <a:t>myndi þýða að </a:t>
            </a:r>
            <a:r>
              <a:rPr lang="is-IS" dirty="0"/>
              <a:t>almennar hækkanir launa- og lífeyrisgreiðslna </a:t>
            </a:r>
            <a:r>
              <a:rPr lang="is-IS" dirty="0" smtClean="0"/>
              <a:t>myndu rýra </a:t>
            </a:r>
            <a:r>
              <a:rPr lang="is-IS" dirty="0"/>
              <a:t>húsnæðisbætur til leigjenda. Það sama á við um </a:t>
            </a:r>
            <a:r>
              <a:rPr lang="is-IS" dirty="0" smtClean="0"/>
              <a:t>vaxtabætur. </a:t>
            </a:r>
            <a:endParaRPr lang="is-IS" dirty="0"/>
          </a:p>
          <a:p>
            <a:r>
              <a:rPr lang="is-IS" dirty="0" smtClean="0"/>
              <a:t>Uppfæra þarf viðmiðin og upphæðir í samræmi við þróun launa- eða verðlagsvísitölu og taka þá vísitölu sem hækkar meira. </a:t>
            </a:r>
            <a:endParaRPr lang="is-IS" dirty="0"/>
          </a:p>
        </p:txBody>
      </p:sp>
      <p:sp>
        <p:nvSpPr>
          <p:cNvPr id="4" name="Date Placeholder 3"/>
          <p:cNvSpPr>
            <a:spLocks noGrp="1"/>
          </p:cNvSpPr>
          <p:nvPr>
            <p:ph type="dt" sz="half" idx="10"/>
          </p:nvPr>
        </p:nvSpPr>
        <p:spPr/>
        <p:txBody>
          <a:bodyPr/>
          <a:lstStyle/>
          <a:p>
            <a:fld id="{E8B4889F-E55D-472C-A400-3A712E53B9FF}" type="datetime1">
              <a:rPr lang="is-IS" smtClean="0"/>
              <a:t>31.10.2017</a:t>
            </a:fld>
            <a:endParaRPr lang="is-IS"/>
          </a:p>
        </p:txBody>
      </p:sp>
      <p:sp>
        <p:nvSpPr>
          <p:cNvPr id="5" name="Footer Placeholder 4"/>
          <p:cNvSpPr>
            <a:spLocks noGrp="1"/>
          </p:cNvSpPr>
          <p:nvPr>
            <p:ph type="ftr" sz="quarter" idx="11"/>
          </p:nvPr>
        </p:nvSpPr>
        <p:spPr/>
        <p:txBody>
          <a:bodyPr/>
          <a:lstStyle/>
          <a:p>
            <a:endParaRPr lang="is-IS" dirty="0"/>
          </a:p>
        </p:txBody>
      </p:sp>
      <p:sp>
        <p:nvSpPr>
          <p:cNvPr id="6" name="Slide Number Placeholder 5"/>
          <p:cNvSpPr>
            <a:spLocks noGrp="1"/>
          </p:cNvSpPr>
          <p:nvPr>
            <p:ph type="sldNum" sz="quarter" idx="12"/>
          </p:nvPr>
        </p:nvSpPr>
        <p:spPr/>
        <p:txBody>
          <a:bodyPr/>
          <a:lstStyle/>
          <a:p>
            <a:fld id="{E0904936-F294-4F13-84E9-0B436DF0E4DE}" type="slidenum">
              <a:rPr lang="is-IS" smtClean="0"/>
              <a:t>23</a:t>
            </a:fld>
            <a:endParaRPr lang="is-IS"/>
          </a:p>
        </p:txBody>
      </p:sp>
    </p:spTree>
    <p:extLst>
      <p:ext uri="{BB962C8B-B14F-4D97-AF65-F5344CB8AC3E}">
        <p14:creationId xmlns:p14="http://schemas.microsoft.com/office/powerpoint/2010/main" val="2571038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Óskertur</a:t>
            </a:r>
            <a:r>
              <a:rPr lang="en-US" dirty="0" smtClean="0"/>
              <a:t> </a:t>
            </a:r>
            <a:r>
              <a:rPr lang="en-US" dirty="0" err="1" smtClean="0"/>
              <a:t>lífeyrir</a:t>
            </a:r>
            <a:r>
              <a:rPr lang="en-US" dirty="0"/>
              <a:t> </a:t>
            </a:r>
            <a:r>
              <a:rPr lang="en-US" dirty="0" err="1" smtClean="0"/>
              <a:t>mun</a:t>
            </a:r>
            <a:r>
              <a:rPr lang="en-US" dirty="0" smtClean="0"/>
              <a:t> </a:t>
            </a:r>
            <a:r>
              <a:rPr lang="en-US" dirty="0" err="1" smtClean="0"/>
              <a:t>lægri</a:t>
            </a:r>
            <a:r>
              <a:rPr lang="en-US" dirty="0" smtClean="0"/>
              <a:t> </a:t>
            </a:r>
            <a:r>
              <a:rPr lang="en-US" dirty="0" err="1" smtClean="0"/>
              <a:t>en</a:t>
            </a:r>
            <a:r>
              <a:rPr lang="en-US" dirty="0" smtClean="0"/>
              <a:t> </a:t>
            </a:r>
            <a:r>
              <a:rPr lang="en-US" dirty="0" err="1" smtClean="0"/>
              <a:t>lágmarkslaun</a:t>
            </a:r>
            <a:endParaRPr lang="en-US" dirty="0"/>
          </a:p>
        </p:txBody>
      </p:sp>
      <p:sp>
        <p:nvSpPr>
          <p:cNvPr id="3" name="Content Placeholder 2"/>
          <p:cNvSpPr>
            <a:spLocks noGrp="1"/>
          </p:cNvSpPr>
          <p:nvPr>
            <p:ph idx="1"/>
          </p:nvPr>
        </p:nvSpPr>
        <p:spPr/>
        <p:txBody>
          <a:bodyPr>
            <a:normAutofit lnSpcReduction="10000"/>
          </a:bodyPr>
          <a:lstStyle/>
          <a:p>
            <a:r>
              <a:rPr lang="en-US" dirty="0" err="1" smtClean="0"/>
              <a:t>Lágmarkslaun</a:t>
            </a:r>
            <a:r>
              <a:rPr lang="en-US" dirty="0" smtClean="0"/>
              <a:t> </a:t>
            </a:r>
            <a:r>
              <a:rPr lang="en-US" dirty="0" err="1" smtClean="0"/>
              <a:t>eru</a:t>
            </a:r>
            <a:r>
              <a:rPr lang="en-US" dirty="0" smtClean="0"/>
              <a:t> 280 </a:t>
            </a:r>
            <a:r>
              <a:rPr lang="en-US" dirty="0" err="1" smtClean="0"/>
              <a:t>þús</a:t>
            </a:r>
            <a:r>
              <a:rPr lang="en-US" dirty="0" smtClean="0"/>
              <a:t> kr. á </a:t>
            </a:r>
            <a:r>
              <a:rPr lang="en-US" dirty="0" err="1" smtClean="0"/>
              <a:t>mánuði</a:t>
            </a:r>
            <a:r>
              <a:rPr lang="en-US" dirty="0" smtClean="0"/>
              <a:t>. </a:t>
            </a:r>
            <a:r>
              <a:rPr lang="en-US" dirty="0" err="1" smtClean="0"/>
              <a:t>Óskertur</a:t>
            </a:r>
            <a:r>
              <a:rPr lang="en-US" dirty="0" smtClean="0"/>
              <a:t> </a:t>
            </a:r>
            <a:r>
              <a:rPr lang="en-US" dirty="0" err="1" smtClean="0"/>
              <a:t>lífeyrir</a:t>
            </a:r>
            <a:r>
              <a:rPr lang="en-US" dirty="0" smtClean="0"/>
              <a:t> </a:t>
            </a:r>
            <a:r>
              <a:rPr lang="en-US" dirty="0" err="1" smtClean="0"/>
              <a:t>er</a:t>
            </a:r>
            <a:r>
              <a:rPr lang="en-US" dirty="0" smtClean="0"/>
              <a:t> 227.338 kr. (</a:t>
            </a:r>
            <a:r>
              <a:rPr lang="en-US" dirty="0" err="1" smtClean="0"/>
              <a:t>upphæðir</a:t>
            </a:r>
            <a:r>
              <a:rPr lang="en-US" dirty="0" smtClean="0"/>
              <a:t> </a:t>
            </a:r>
            <a:r>
              <a:rPr lang="en-US" dirty="0" err="1" smtClean="0"/>
              <a:t>fyrir</a:t>
            </a:r>
            <a:r>
              <a:rPr lang="en-US" dirty="0" smtClean="0"/>
              <a:t> </a:t>
            </a:r>
            <a:r>
              <a:rPr lang="en-US" dirty="0" err="1" smtClean="0"/>
              <a:t>skatt</a:t>
            </a:r>
            <a:r>
              <a:rPr lang="en-US" dirty="0" smtClean="0"/>
              <a:t>). </a:t>
            </a:r>
            <a:r>
              <a:rPr lang="en-US" dirty="0" err="1" smtClean="0"/>
              <a:t>Lífeyrinn</a:t>
            </a:r>
            <a:r>
              <a:rPr lang="en-US" dirty="0" smtClean="0"/>
              <a:t> </a:t>
            </a:r>
            <a:r>
              <a:rPr lang="en-US" dirty="0" err="1" smtClean="0"/>
              <a:t>er</a:t>
            </a:r>
            <a:r>
              <a:rPr lang="en-US" dirty="0" smtClean="0"/>
              <a:t> </a:t>
            </a:r>
            <a:r>
              <a:rPr lang="en-US" dirty="0" err="1" smtClean="0"/>
              <a:t>því</a:t>
            </a:r>
            <a:r>
              <a:rPr lang="en-US" dirty="0" smtClean="0"/>
              <a:t> </a:t>
            </a:r>
            <a:r>
              <a:rPr lang="en-US" dirty="0" err="1" smtClean="0"/>
              <a:t>töluvert</a:t>
            </a:r>
            <a:r>
              <a:rPr lang="en-US" dirty="0" smtClean="0"/>
              <a:t> </a:t>
            </a:r>
            <a:r>
              <a:rPr lang="en-US" dirty="0" err="1" smtClean="0"/>
              <a:t>undir</a:t>
            </a:r>
            <a:r>
              <a:rPr lang="en-US" dirty="0" smtClean="0"/>
              <a:t> </a:t>
            </a:r>
            <a:r>
              <a:rPr lang="en-US" dirty="0" err="1" smtClean="0"/>
              <a:t>lágmarkslaunum</a:t>
            </a:r>
            <a:r>
              <a:rPr lang="en-US" dirty="0" smtClean="0"/>
              <a:t>. </a:t>
            </a:r>
          </a:p>
          <a:p>
            <a:r>
              <a:rPr lang="en-US" dirty="0" err="1" smtClean="0"/>
              <a:t>Kjaragliðnun</a:t>
            </a:r>
            <a:r>
              <a:rPr lang="en-US" dirty="0" smtClean="0"/>
              <a:t> </a:t>
            </a:r>
            <a:r>
              <a:rPr lang="en-US" dirty="0" err="1" smtClean="0"/>
              <a:t>síðustu</a:t>
            </a:r>
            <a:r>
              <a:rPr lang="en-US" dirty="0" smtClean="0"/>
              <a:t> </a:t>
            </a:r>
            <a:r>
              <a:rPr lang="en-US" dirty="0" err="1" smtClean="0"/>
              <a:t>ára</a:t>
            </a:r>
            <a:r>
              <a:rPr lang="en-US" dirty="0" smtClean="0"/>
              <a:t> </a:t>
            </a:r>
            <a:r>
              <a:rPr lang="en-US" dirty="0" err="1" smtClean="0"/>
              <a:t>hefur</a:t>
            </a:r>
            <a:r>
              <a:rPr lang="en-US" dirty="0" smtClean="0"/>
              <a:t> </a:t>
            </a:r>
            <a:r>
              <a:rPr lang="en-US" dirty="0" err="1" smtClean="0"/>
              <a:t>ekki</a:t>
            </a:r>
            <a:r>
              <a:rPr lang="en-US" dirty="0" smtClean="0"/>
              <a:t> </a:t>
            </a:r>
            <a:r>
              <a:rPr lang="en-US" dirty="0" err="1" smtClean="0"/>
              <a:t>verið</a:t>
            </a:r>
            <a:r>
              <a:rPr lang="en-US" dirty="0" smtClean="0"/>
              <a:t> </a:t>
            </a:r>
            <a:r>
              <a:rPr lang="en-US" dirty="0" err="1" smtClean="0"/>
              <a:t>bætt</a:t>
            </a:r>
            <a:r>
              <a:rPr lang="en-US" dirty="0" smtClean="0"/>
              <a:t> og </a:t>
            </a:r>
            <a:r>
              <a:rPr lang="en-US" dirty="0" err="1"/>
              <a:t>b</a:t>
            </a:r>
            <a:r>
              <a:rPr lang="en-US" dirty="0" err="1" smtClean="0"/>
              <a:t>ilið</a:t>
            </a:r>
            <a:r>
              <a:rPr lang="en-US" dirty="0" smtClean="0"/>
              <a:t> á </a:t>
            </a:r>
            <a:r>
              <a:rPr lang="en-US" dirty="0" err="1" smtClean="0"/>
              <a:t>milli</a:t>
            </a:r>
            <a:r>
              <a:rPr lang="en-US" dirty="0" smtClean="0"/>
              <a:t> </a:t>
            </a:r>
            <a:r>
              <a:rPr lang="en-US" dirty="0" err="1" smtClean="0"/>
              <a:t>tekna</a:t>
            </a:r>
            <a:r>
              <a:rPr lang="en-US" dirty="0" smtClean="0"/>
              <a:t> </a:t>
            </a:r>
            <a:r>
              <a:rPr lang="en-US" dirty="0" err="1" smtClean="0"/>
              <a:t>launafólks</a:t>
            </a:r>
            <a:r>
              <a:rPr lang="en-US" dirty="0" smtClean="0"/>
              <a:t> og </a:t>
            </a:r>
            <a:r>
              <a:rPr lang="en-US" dirty="0" err="1" smtClean="0"/>
              <a:t>tekna</a:t>
            </a:r>
            <a:r>
              <a:rPr lang="en-US" dirty="0" smtClean="0"/>
              <a:t> </a:t>
            </a:r>
            <a:r>
              <a:rPr lang="en-US" dirty="0" err="1" smtClean="0"/>
              <a:t>örorkulífeyrisþega</a:t>
            </a:r>
            <a:r>
              <a:rPr lang="en-US" dirty="0" smtClean="0"/>
              <a:t> </a:t>
            </a:r>
            <a:r>
              <a:rPr lang="en-US" dirty="0" err="1" smtClean="0"/>
              <a:t>hefur</a:t>
            </a:r>
            <a:r>
              <a:rPr lang="en-US" dirty="0" smtClean="0"/>
              <a:t> </a:t>
            </a:r>
            <a:r>
              <a:rPr lang="en-US" dirty="0" err="1" smtClean="0"/>
              <a:t>ennfremur</a:t>
            </a:r>
            <a:r>
              <a:rPr lang="en-US" dirty="0" smtClean="0"/>
              <a:t> </a:t>
            </a:r>
            <a:r>
              <a:rPr lang="en-US" dirty="0" err="1" smtClean="0"/>
              <a:t>aukist</a:t>
            </a:r>
            <a:r>
              <a:rPr lang="en-US" dirty="0" smtClean="0"/>
              <a:t> </a:t>
            </a:r>
            <a:r>
              <a:rPr lang="en-US" dirty="0" err="1" smtClean="0"/>
              <a:t>mikið</a:t>
            </a:r>
            <a:r>
              <a:rPr lang="en-US" dirty="0" smtClean="0"/>
              <a:t> </a:t>
            </a:r>
            <a:r>
              <a:rPr lang="en-US" dirty="0" err="1" smtClean="0"/>
              <a:t>síðustu</a:t>
            </a:r>
            <a:r>
              <a:rPr lang="en-US" dirty="0" smtClean="0"/>
              <a:t> </a:t>
            </a:r>
            <a:r>
              <a:rPr lang="en-US" dirty="0" err="1" smtClean="0"/>
              <a:t>ár</a:t>
            </a:r>
            <a:r>
              <a:rPr lang="en-US" dirty="0" smtClean="0"/>
              <a:t>, </a:t>
            </a:r>
            <a:r>
              <a:rPr lang="en-US" dirty="0" err="1" smtClean="0"/>
              <a:t>eins</a:t>
            </a:r>
            <a:r>
              <a:rPr lang="en-US" dirty="0" smtClean="0"/>
              <a:t> og </a:t>
            </a:r>
            <a:r>
              <a:rPr lang="en-US" dirty="0" err="1" smtClean="0"/>
              <a:t>sjá</a:t>
            </a:r>
            <a:r>
              <a:rPr lang="en-US" dirty="0" smtClean="0"/>
              <a:t> </a:t>
            </a:r>
            <a:r>
              <a:rPr lang="en-US" dirty="0" err="1" smtClean="0"/>
              <a:t>má</a:t>
            </a:r>
            <a:r>
              <a:rPr lang="en-US" dirty="0" smtClean="0"/>
              <a:t> á </a:t>
            </a:r>
            <a:r>
              <a:rPr lang="en-US" dirty="0" err="1" smtClean="0"/>
              <a:t>samanburði</a:t>
            </a:r>
            <a:r>
              <a:rPr lang="en-US" dirty="0" smtClean="0"/>
              <a:t> á </a:t>
            </a:r>
            <a:r>
              <a:rPr lang="en-US" dirty="0" err="1" smtClean="0"/>
              <a:t>krónutöluhækkunum</a:t>
            </a:r>
            <a:r>
              <a:rPr lang="en-US" dirty="0" smtClean="0"/>
              <a:t> og </a:t>
            </a:r>
            <a:r>
              <a:rPr lang="en-US" dirty="0" err="1" smtClean="0"/>
              <a:t>kaupmáttarþróun</a:t>
            </a:r>
            <a:r>
              <a:rPr lang="en-US" dirty="0" smtClean="0"/>
              <a:t>. </a:t>
            </a:r>
          </a:p>
          <a:p>
            <a:endParaRPr lang="en-US" dirty="0" smtClean="0"/>
          </a:p>
        </p:txBody>
      </p:sp>
      <p:sp>
        <p:nvSpPr>
          <p:cNvPr id="4" name="Date Placeholder 3"/>
          <p:cNvSpPr>
            <a:spLocks noGrp="1"/>
          </p:cNvSpPr>
          <p:nvPr>
            <p:ph type="dt" sz="half" idx="10"/>
          </p:nvPr>
        </p:nvSpPr>
        <p:spPr/>
        <p:txBody>
          <a:bodyPr/>
          <a:lstStyle/>
          <a:p>
            <a:fld id="{AF3FEF51-412E-490B-87E5-39FB44FDA283}" type="datetime1">
              <a:rPr lang="is-IS" smtClean="0"/>
              <a:t>31.10.2017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3</a:t>
            </a:fld>
            <a:endParaRPr lang="en-US" dirty="0"/>
          </a:p>
        </p:txBody>
      </p:sp>
    </p:spTree>
    <p:extLst>
      <p:ext uri="{BB962C8B-B14F-4D97-AF65-F5344CB8AC3E}">
        <p14:creationId xmlns:p14="http://schemas.microsoft.com/office/powerpoint/2010/main" val="2133118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5AF6CB5-B218-468C-B099-BCC01F748323}" type="datetime1">
              <a:rPr lang="is-IS" smtClean="0"/>
              <a:t>31.10.2017</a:t>
            </a:fld>
            <a:endParaRPr lang="is-IS"/>
          </a:p>
        </p:txBody>
      </p:sp>
      <p:sp>
        <p:nvSpPr>
          <p:cNvPr id="5" name="Footer Placeholder 4"/>
          <p:cNvSpPr>
            <a:spLocks noGrp="1"/>
          </p:cNvSpPr>
          <p:nvPr>
            <p:ph type="ftr" sz="quarter" idx="11"/>
          </p:nvPr>
        </p:nvSpPr>
        <p:spPr/>
        <p:txBody>
          <a:bodyPr/>
          <a:lstStyle/>
          <a:p>
            <a:endParaRPr lang="is-IS" dirty="0"/>
          </a:p>
        </p:txBody>
      </p:sp>
      <p:sp>
        <p:nvSpPr>
          <p:cNvPr id="6" name="Slide Number Placeholder 5"/>
          <p:cNvSpPr>
            <a:spLocks noGrp="1"/>
          </p:cNvSpPr>
          <p:nvPr>
            <p:ph type="sldNum" sz="quarter" idx="12"/>
          </p:nvPr>
        </p:nvSpPr>
        <p:spPr/>
        <p:txBody>
          <a:bodyPr/>
          <a:lstStyle/>
          <a:p>
            <a:fld id="{E0904936-F294-4F13-84E9-0B436DF0E4DE}" type="slidenum">
              <a:rPr lang="is-IS" smtClean="0"/>
              <a:t>4</a:t>
            </a:fld>
            <a:endParaRPr lang="is-IS"/>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642861727"/>
              </p:ext>
            </p:extLst>
          </p:nvPr>
        </p:nvGraphicFramePr>
        <p:xfrm>
          <a:off x="251520" y="404664"/>
          <a:ext cx="8568952" cy="52565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8007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172BB99-F956-442D-8206-6F5C4C8D03A1}" type="datetime1">
              <a:rPr lang="is-IS" smtClean="0"/>
              <a:t>31.10.2017</a:t>
            </a:fld>
            <a:endParaRPr lang="is-IS"/>
          </a:p>
        </p:txBody>
      </p:sp>
      <p:sp>
        <p:nvSpPr>
          <p:cNvPr id="5" name="Footer Placeholder 4"/>
          <p:cNvSpPr>
            <a:spLocks noGrp="1"/>
          </p:cNvSpPr>
          <p:nvPr>
            <p:ph type="ftr" sz="quarter" idx="11"/>
          </p:nvPr>
        </p:nvSpPr>
        <p:spPr/>
        <p:txBody>
          <a:bodyPr/>
          <a:lstStyle/>
          <a:p>
            <a:endParaRPr lang="is-IS" dirty="0"/>
          </a:p>
        </p:txBody>
      </p:sp>
      <p:sp>
        <p:nvSpPr>
          <p:cNvPr id="6" name="Slide Number Placeholder 5"/>
          <p:cNvSpPr>
            <a:spLocks noGrp="1"/>
          </p:cNvSpPr>
          <p:nvPr>
            <p:ph type="sldNum" sz="quarter" idx="12"/>
          </p:nvPr>
        </p:nvSpPr>
        <p:spPr/>
        <p:txBody>
          <a:bodyPr/>
          <a:lstStyle/>
          <a:p>
            <a:fld id="{E0904936-F294-4F13-84E9-0B436DF0E4DE}" type="slidenum">
              <a:rPr lang="is-IS" smtClean="0"/>
              <a:t>5</a:t>
            </a:fld>
            <a:endParaRPr lang="is-IS"/>
          </a:p>
        </p:txBody>
      </p:sp>
      <p:graphicFrame>
        <p:nvGraphicFramePr>
          <p:cNvPr id="7" name="Chart 6"/>
          <p:cNvGraphicFramePr>
            <a:graphicFrameLocks/>
          </p:cNvGraphicFramePr>
          <p:nvPr>
            <p:extLst>
              <p:ext uri="{D42A27DB-BD31-4B8C-83A1-F6EECF244321}">
                <p14:modId xmlns:p14="http://schemas.microsoft.com/office/powerpoint/2010/main" val="3167445505"/>
              </p:ext>
            </p:extLst>
          </p:nvPr>
        </p:nvGraphicFramePr>
        <p:xfrm>
          <a:off x="755576" y="188640"/>
          <a:ext cx="7848872" cy="56886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04820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01C32D8-8E01-4A18-86E4-39A563C17AD1}" type="datetime1">
              <a:rPr lang="is-IS" smtClean="0"/>
              <a:t>31.10.2017</a:t>
            </a:fld>
            <a:endParaRPr lang="is-IS"/>
          </a:p>
        </p:txBody>
      </p:sp>
      <p:sp>
        <p:nvSpPr>
          <p:cNvPr id="5" name="Footer Placeholder 4"/>
          <p:cNvSpPr>
            <a:spLocks noGrp="1"/>
          </p:cNvSpPr>
          <p:nvPr>
            <p:ph type="ftr" sz="quarter" idx="11"/>
          </p:nvPr>
        </p:nvSpPr>
        <p:spPr/>
        <p:txBody>
          <a:bodyPr/>
          <a:lstStyle/>
          <a:p>
            <a:endParaRPr lang="is-IS" dirty="0"/>
          </a:p>
        </p:txBody>
      </p:sp>
      <p:sp>
        <p:nvSpPr>
          <p:cNvPr id="6" name="Slide Number Placeholder 5"/>
          <p:cNvSpPr>
            <a:spLocks noGrp="1"/>
          </p:cNvSpPr>
          <p:nvPr>
            <p:ph type="sldNum" sz="quarter" idx="12"/>
          </p:nvPr>
        </p:nvSpPr>
        <p:spPr/>
        <p:txBody>
          <a:bodyPr/>
          <a:lstStyle/>
          <a:p>
            <a:fld id="{E0904936-F294-4F13-84E9-0B436DF0E4DE}" type="slidenum">
              <a:rPr lang="is-IS" smtClean="0"/>
              <a:t>6</a:t>
            </a:fld>
            <a:endParaRPr lang="is-IS"/>
          </a:p>
        </p:txBody>
      </p:sp>
      <p:pic>
        <p:nvPicPr>
          <p:cNvPr id="9" name="Picture 8"/>
          <p:cNvPicPr/>
          <p:nvPr/>
        </p:nvPicPr>
        <p:blipFill>
          <a:blip r:embed="rId3">
            <a:extLst>
              <a:ext uri="{28A0092B-C50C-407E-A947-70E740481C1C}">
                <a14:useLocalDpi xmlns:a14="http://schemas.microsoft.com/office/drawing/2010/main" val="0"/>
              </a:ext>
            </a:extLst>
          </a:blip>
          <a:srcRect/>
          <a:stretch>
            <a:fillRect/>
          </a:stretch>
        </p:blipFill>
        <p:spPr bwMode="auto">
          <a:xfrm>
            <a:off x="467544" y="764704"/>
            <a:ext cx="7920880" cy="4896544"/>
          </a:xfrm>
          <a:prstGeom prst="rect">
            <a:avLst/>
          </a:prstGeom>
          <a:noFill/>
        </p:spPr>
      </p:pic>
    </p:spTree>
    <p:extLst>
      <p:ext uri="{BB962C8B-B14F-4D97-AF65-F5344CB8AC3E}">
        <p14:creationId xmlns:p14="http://schemas.microsoft.com/office/powerpoint/2010/main" val="2583196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714091497"/>
              </p:ext>
            </p:extLst>
          </p:nvPr>
        </p:nvGraphicFramePr>
        <p:xfrm>
          <a:off x="683568" y="548680"/>
          <a:ext cx="7632848" cy="54005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6444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is-IS" b="1" dirty="0" smtClean="0"/>
              <a:t>Tillögur að leiðum </a:t>
            </a:r>
            <a:endParaRPr lang="is-IS" b="1" dirty="0"/>
          </a:p>
        </p:txBody>
      </p:sp>
      <p:sp>
        <p:nvSpPr>
          <p:cNvPr id="8" name="Content Placeholder 7"/>
          <p:cNvSpPr>
            <a:spLocks noGrp="1"/>
          </p:cNvSpPr>
          <p:nvPr>
            <p:ph idx="1"/>
          </p:nvPr>
        </p:nvSpPr>
        <p:spPr/>
        <p:txBody>
          <a:bodyPr>
            <a:normAutofit lnSpcReduction="10000"/>
          </a:bodyPr>
          <a:lstStyle/>
          <a:p>
            <a:r>
              <a:rPr lang="is-IS" dirty="0"/>
              <a:t>Horfa </a:t>
            </a:r>
            <a:r>
              <a:rPr lang="is-IS" dirty="0" smtClean="0"/>
              <a:t>þarf til </a:t>
            </a:r>
            <a:r>
              <a:rPr lang="is-IS" dirty="0"/>
              <a:t>krónutöluhækkanna á vinnumarkaði, en ekki til </a:t>
            </a:r>
            <a:r>
              <a:rPr lang="is-IS" dirty="0" smtClean="0"/>
              <a:t>prósenta við </a:t>
            </a:r>
            <a:r>
              <a:rPr lang="is-IS" dirty="0"/>
              <a:t>ákvörðun </a:t>
            </a:r>
            <a:r>
              <a:rPr lang="is-IS" dirty="0" smtClean="0"/>
              <a:t>á hækkun lífeyris. Á sama tíma og miðgildi heildartekna fullvinnandi hækkaði um 207 þús kr. á mánuði var hækkunin hjá örorkulífeyrisþegum 74 þús. Örorkulífeyrisþega eiga mikið inni. </a:t>
            </a:r>
          </a:p>
          <a:p>
            <a:r>
              <a:rPr lang="is-IS" dirty="0" smtClean="0"/>
              <a:t>Lagt er til að hækka óskertan lífeyrir úr 227.663 kr. í 390.050 kr. frá 1.1. 2018. </a:t>
            </a:r>
            <a:endParaRPr lang="is-IS" dirty="0"/>
          </a:p>
        </p:txBody>
      </p:sp>
      <p:sp>
        <p:nvSpPr>
          <p:cNvPr id="4" name="Date Placeholder 3"/>
          <p:cNvSpPr>
            <a:spLocks noGrp="1"/>
          </p:cNvSpPr>
          <p:nvPr>
            <p:ph type="dt" sz="half" idx="10"/>
          </p:nvPr>
        </p:nvSpPr>
        <p:spPr/>
        <p:txBody>
          <a:bodyPr/>
          <a:lstStyle/>
          <a:p>
            <a:fld id="{A931F6A7-8A64-4AA8-8226-61206530B8E3}" type="datetime1">
              <a:rPr lang="is-IS" smtClean="0"/>
              <a:t>31.10.2017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8</a:t>
            </a:fld>
            <a:endParaRPr lang="en-US" dirty="0"/>
          </a:p>
        </p:txBody>
      </p:sp>
    </p:spTree>
    <p:extLst>
      <p:ext uri="{BB962C8B-B14F-4D97-AF65-F5344CB8AC3E}">
        <p14:creationId xmlns:p14="http://schemas.microsoft.com/office/powerpoint/2010/main" val="826020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2290266"/>
          </a:xfrm>
        </p:spPr>
        <p:txBody>
          <a:bodyPr>
            <a:normAutofit fontScale="90000"/>
          </a:bodyPr>
          <a:lstStyle/>
          <a:p>
            <a:pPr lvl="0"/>
            <a:r>
              <a:rPr lang="is-IS" b="1" dirty="0" smtClean="0"/>
              <a:t/>
            </a:r>
            <a:br>
              <a:rPr lang="is-IS" b="1" dirty="0" smtClean="0"/>
            </a:br>
            <a:r>
              <a:rPr lang="is-IS" b="1" dirty="0" smtClean="0"/>
              <a:t>Miklar tekjuskerðingar einkenna íslenska almannatryggingakerfið</a:t>
            </a:r>
            <a:r>
              <a:rPr lang="is-IS" dirty="0" smtClean="0"/>
              <a:t>. </a:t>
            </a:r>
            <a:r>
              <a:rPr lang="is-IS" dirty="0"/>
              <a:t/>
            </a:r>
            <a:br>
              <a:rPr lang="is-IS" dirty="0"/>
            </a:br>
            <a:endParaRPr lang="is-IS" dirty="0"/>
          </a:p>
        </p:txBody>
      </p:sp>
      <p:sp>
        <p:nvSpPr>
          <p:cNvPr id="4" name="Date Placeholder 3"/>
          <p:cNvSpPr>
            <a:spLocks noGrp="1"/>
          </p:cNvSpPr>
          <p:nvPr>
            <p:ph type="dt" sz="half" idx="10"/>
          </p:nvPr>
        </p:nvSpPr>
        <p:spPr/>
        <p:txBody>
          <a:bodyPr/>
          <a:lstStyle/>
          <a:p>
            <a:fld id="{F67EBB97-8798-4C89-AB0D-57FB6AE8663A}" type="datetime1">
              <a:rPr lang="is-IS" smtClean="0"/>
              <a:t>31.10.2017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9</a:t>
            </a:fld>
            <a:endParaRPr lang="en-US" dirty="0"/>
          </a:p>
        </p:txBody>
      </p:sp>
      <p:sp>
        <p:nvSpPr>
          <p:cNvPr id="8" name="TextBox 7"/>
          <p:cNvSpPr txBox="1"/>
          <p:nvPr/>
        </p:nvSpPr>
        <p:spPr>
          <a:xfrm flipH="1">
            <a:off x="1115615" y="1988841"/>
            <a:ext cx="7128793" cy="4893647"/>
          </a:xfrm>
          <a:prstGeom prst="rect">
            <a:avLst/>
          </a:prstGeom>
          <a:noFill/>
        </p:spPr>
        <p:txBody>
          <a:bodyPr wrap="square" rtlCol="0">
            <a:spAutoFit/>
          </a:bodyPr>
          <a:lstStyle/>
          <a:p>
            <a:r>
              <a:rPr lang="is-IS" sz="2400" dirty="0" smtClean="0"/>
              <a:t>Þær helstu eru þessar: </a:t>
            </a:r>
          </a:p>
          <a:p>
            <a:pPr marL="342900" indent="-342900">
              <a:buFontTx/>
              <a:buChar char="-"/>
            </a:pPr>
            <a:r>
              <a:rPr lang="is-IS" sz="2400" dirty="0" smtClean="0"/>
              <a:t>Fjöldi </a:t>
            </a:r>
            <a:r>
              <a:rPr lang="is-IS" sz="2400" dirty="0"/>
              <a:t>örorku- og endurhæfingarlífeyrisþega er í þeirri stöðu að tekjur annars staðar breyta </a:t>
            </a:r>
            <a:r>
              <a:rPr lang="is-IS" sz="2400" dirty="0" smtClean="0"/>
              <a:t>engu vegna </a:t>
            </a:r>
            <a:r>
              <a:rPr lang="is-IS" sz="2400" b="1" dirty="0" smtClean="0"/>
              <a:t>„krónu á móti krónu“ skerðingar </a:t>
            </a:r>
            <a:r>
              <a:rPr lang="is-IS" sz="2400" dirty="0" smtClean="0"/>
              <a:t>við allar skattskyldar tekjur. </a:t>
            </a:r>
          </a:p>
          <a:p>
            <a:pPr marL="342900" indent="-342900">
              <a:buFontTx/>
              <a:buChar char="-"/>
            </a:pPr>
            <a:r>
              <a:rPr lang="is-IS" sz="2400" b="1" dirty="0" smtClean="0"/>
              <a:t>Hátt skerðingarhlutfall</a:t>
            </a:r>
            <a:r>
              <a:rPr lang="is-IS" sz="2400" dirty="0" smtClean="0"/>
              <a:t> eða 38,35% af tekjum </a:t>
            </a:r>
            <a:r>
              <a:rPr lang="is-IS" sz="2400" b="1" u="sng" dirty="0" smtClean="0"/>
              <a:t>fyrir</a:t>
            </a:r>
            <a:r>
              <a:rPr lang="is-IS" sz="2400" dirty="0" smtClean="0"/>
              <a:t> skatt. </a:t>
            </a:r>
          </a:p>
          <a:p>
            <a:pPr marL="342900" indent="-342900">
              <a:buFontTx/>
              <a:buChar char="-"/>
            </a:pPr>
            <a:r>
              <a:rPr lang="is-IS" sz="2400" dirty="0" smtClean="0"/>
              <a:t>Frítekjumörk hafa ekki hækkað síðan 2009. </a:t>
            </a:r>
          </a:p>
          <a:p>
            <a:pPr marL="342900" indent="-342900">
              <a:buFontTx/>
              <a:buChar char="-"/>
            </a:pPr>
            <a:r>
              <a:rPr lang="is-IS" sz="2400" dirty="0" smtClean="0"/>
              <a:t>Skerðingar vegna víxlverkunar á milli örorkulífeyris frá lífeyrissjóðum og TR. </a:t>
            </a:r>
          </a:p>
          <a:p>
            <a:endParaRPr lang="is-IS" dirty="0" smtClean="0"/>
          </a:p>
          <a:p>
            <a:endParaRPr lang="is-IS" dirty="0"/>
          </a:p>
          <a:p>
            <a:endParaRPr lang="is-IS" dirty="0" smtClean="0"/>
          </a:p>
          <a:p>
            <a:endParaRPr lang="is-IS" dirty="0"/>
          </a:p>
        </p:txBody>
      </p:sp>
    </p:spTree>
    <p:extLst>
      <p:ext uri="{BB962C8B-B14F-4D97-AF65-F5344CB8AC3E}">
        <p14:creationId xmlns:p14="http://schemas.microsoft.com/office/powerpoint/2010/main" val="26770864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2103</TotalTime>
  <Words>1562</Words>
  <Application>Microsoft Office PowerPoint</Application>
  <PresentationFormat>On-screen Show (4:3)</PresentationFormat>
  <Paragraphs>150</Paragraphs>
  <Slides>23</Slides>
  <Notes>11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Bætum kjör lífeyrisþega:  Staðan og nokkrar tillögur til úrbóta. </vt:lpstr>
      <vt:lpstr> Lífeyrir almannatrygginga dugar ekki til framfærslu og hefur ekki gert til fjölda ára.  </vt:lpstr>
      <vt:lpstr>Óskertur lífeyrir mun lægri en lágmarkslaun</vt:lpstr>
      <vt:lpstr>PowerPoint Presentation</vt:lpstr>
      <vt:lpstr>PowerPoint Presentation</vt:lpstr>
      <vt:lpstr>PowerPoint Presentation</vt:lpstr>
      <vt:lpstr>PowerPoint Presentation</vt:lpstr>
      <vt:lpstr>Tillögur að leiðum </vt:lpstr>
      <vt:lpstr> Miklar tekjuskerðingar einkenna íslenska almannatryggingakerfið.  </vt:lpstr>
      <vt:lpstr>Dæmi um krónu á móti krónu skerðingar</vt:lpstr>
      <vt:lpstr>Hátt skerðingarhlutfall </vt:lpstr>
      <vt:lpstr>Skerðing vegna fjármagnstekna</vt:lpstr>
      <vt:lpstr>„Sérstaða lífeyrisþega“</vt:lpstr>
      <vt:lpstr>Tillögur að úrbótum  </vt:lpstr>
      <vt:lpstr>Tillögur til úrbóta - framhald</vt:lpstr>
      <vt:lpstr> Skattlagningar uppbóta og styrkja til að mæta kostnaði vegna sjúkdóma og/eða fötlunar og dánabóta.  </vt:lpstr>
      <vt:lpstr>Dæmi um skerðingu vegna uppbótar</vt:lpstr>
      <vt:lpstr>Skerðingar vegna skattskyldra styrkja</vt:lpstr>
      <vt:lpstr>Tillögur að lausnum </vt:lpstr>
      <vt:lpstr>Skattlagning lágra tekna </vt:lpstr>
      <vt:lpstr>Hækkun persónuafsláttar </vt:lpstr>
      <vt:lpstr>PowerPoint Presentation</vt:lpstr>
      <vt:lpstr>Hækkun viðmiða og upphæða húsnæðisbóta</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Margrét Ögn Rafnsdóttir</dc:creator>
  <cp:lastModifiedBy>Sigríður Hanna Ingólfsdóttir</cp:lastModifiedBy>
  <cp:revision>58</cp:revision>
  <cp:lastPrinted>2017-10-28T17:14:33Z</cp:lastPrinted>
  <dcterms:created xsi:type="dcterms:W3CDTF">2016-05-04T14:22:44Z</dcterms:created>
  <dcterms:modified xsi:type="dcterms:W3CDTF">2017-11-01T09:41:42Z</dcterms:modified>
</cp:coreProperties>
</file>