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59" r:id="rId5"/>
    <p:sldId id="262" r:id="rId6"/>
    <p:sldId id="268" r:id="rId7"/>
    <p:sldId id="261" r:id="rId8"/>
    <p:sldId id="266" r:id="rId9"/>
    <p:sldId id="265" r:id="rId10"/>
    <p:sldId id="264" r:id="rId11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E080C-2F41-4C9F-81B2-C1F77509E81D}" v="29" dt="2019-03-19T12:33:39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'[Útreikningar og gröf f erindi.xlsx]Töflur og gröf f. % mun'!$C$3</c:f>
              <c:strCache>
                <c:ptCount val="1"/>
                <c:pt idx="0">
                  <c:v>Verðbólga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'[Útreikningar og gröf f erindi.xlsx]Töflur og gröf f. % mun'!$A$4:$A$25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'[Útreikningar og gröf f erindi.xlsx]Töflur og gröf f. % mun'!$C$4:$C$25</c:f>
              <c:numCache>
                <c:formatCode>0.00\ %</c:formatCode>
                <c:ptCount val="22"/>
                <c:pt idx="0">
                  <c:v>2.2421524663677129E-2</c:v>
                </c:pt>
                <c:pt idx="1">
                  <c:v>1.3157894736842136E-2</c:v>
                </c:pt>
                <c:pt idx="2">
                  <c:v>5.7900432900432834E-2</c:v>
                </c:pt>
                <c:pt idx="3">
                  <c:v>3.5294117647058851E-2</c:v>
                </c:pt>
                <c:pt idx="4">
                  <c:v>9.4367588932806293E-2</c:v>
                </c:pt>
                <c:pt idx="5">
                  <c:v>1.4446952595936743E-2</c:v>
                </c:pt>
                <c:pt idx="6">
                  <c:v>2.4032042723631537E-2</c:v>
                </c:pt>
                <c:pt idx="7">
                  <c:v>3.9548022598870032E-2</c:v>
                </c:pt>
                <c:pt idx="8">
                  <c:v>4.3896321070234119E-2</c:v>
                </c:pt>
                <c:pt idx="9">
                  <c:v>6.8882659191029191E-2</c:v>
                </c:pt>
                <c:pt idx="10">
                  <c:v>5.7699512926189717E-2</c:v>
                </c:pt>
                <c:pt idx="11">
                  <c:v>0.18597236981934112</c:v>
                </c:pt>
                <c:pt idx="12">
                  <c:v>6.5710872162485057E-2</c:v>
                </c:pt>
                <c:pt idx="13">
                  <c:v>1.8497757847533536E-2</c:v>
                </c:pt>
                <c:pt idx="14">
                  <c:v>6.5217391304347949E-2</c:v>
                </c:pt>
                <c:pt idx="15">
                  <c:v>4.1849651252906191E-2</c:v>
                </c:pt>
                <c:pt idx="16">
                  <c:v>3.1242251425737579E-2</c:v>
                </c:pt>
                <c:pt idx="17">
                  <c:v>8.1750420774225393E-3</c:v>
                </c:pt>
                <c:pt idx="18">
                  <c:v>2.1464345337467206E-2</c:v>
                </c:pt>
                <c:pt idx="19">
                  <c:v>1.9145458790567331E-2</c:v>
                </c:pt>
                <c:pt idx="20">
                  <c:v>2.3596792668957645E-2</c:v>
                </c:pt>
                <c:pt idx="21">
                  <c:v>3.4019695613249752E-2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9-4D7F-8BA1-CA2614DBB2E7}"/>
            </c:ext>
          </c:extLst>
        </c:ser>
        <c:ser>
          <c:idx val="0"/>
          <c:order val="2"/>
          <c:tx>
            <c:strRef>
              <c:f>'[Útreikningar og gröf f erindi.xlsx]Töflur og gröf f. % mun'!$B$3</c:f>
              <c:strCache>
                <c:ptCount val="1"/>
                <c:pt idx="0">
                  <c:v>Launavísitala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'[Útreikningar og gröf f erindi.xlsx]Töflur og gröf f. % mun'!$A$4:$A$25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'[Útreikningar og gröf f erindi.xlsx]Töflur og gröf f. % mun'!$B$4:$B$25</c:f>
              <c:numCache>
                <c:formatCode>0.00\ %</c:formatCode>
                <c:ptCount val="22"/>
                <c:pt idx="0">
                  <c:v>0.12836021505376338</c:v>
                </c:pt>
                <c:pt idx="1">
                  <c:v>7.4449076831447289E-2</c:v>
                </c:pt>
                <c:pt idx="2">
                  <c:v>3.60310421286031E-2</c:v>
                </c:pt>
                <c:pt idx="3">
                  <c:v>9.2562867843766633E-2</c:v>
                </c:pt>
                <c:pt idx="4">
                  <c:v>9.9902056807051942E-2</c:v>
                </c:pt>
                <c:pt idx="5">
                  <c:v>5.5209260908281418E-2</c:v>
                </c:pt>
                <c:pt idx="6">
                  <c:v>3.3333333333333361E-2</c:v>
                </c:pt>
                <c:pt idx="7">
                  <c:v>6.6149448754593776E-2</c:v>
                </c:pt>
                <c:pt idx="8">
                  <c:v>8.3109919571045521E-2</c:v>
                </c:pt>
                <c:pt idx="9">
                  <c:v>0.10148514851485144</c:v>
                </c:pt>
                <c:pt idx="10">
                  <c:v>6.2279293739967823E-2</c:v>
                </c:pt>
                <c:pt idx="11">
                  <c:v>7.4947113931701462E-2</c:v>
                </c:pt>
                <c:pt idx="12">
                  <c:v>3.148720832161931E-2</c:v>
                </c:pt>
                <c:pt idx="13">
                  <c:v>4.442627418915239E-2</c:v>
                </c:pt>
                <c:pt idx="14">
                  <c:v>9.1336116910229651E-2</c:v>
                </c:pt>
                <c:pt idx="15">
                  <c:v>5.0215208034433287E-2</c:v>
                </c:pt>
                <c:pt idx="16">
                  <c:v>6.6712204007286002E-2</c:v>
                </c:pt>
                <c:pt idx="17">
                  <c:v>6.3180362860192157E-2</c:v>
                </c:pt>
                <c:pt idx="18">
                  <c:v>9.4157799638626735E-2</c:v>
                </c:pt>
                <c:pt idx="19">
                  <c:v>8.6972477064220136E-2</c:v>
                </c:pt>
                <c:pt idx="20">
                  <c:v>7.2923700202565916E-2</c:v>
                </c:pt>
                <c:pt idx="21">
                  <c:v>5.8212712397734422E-2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9-4D7F-8BA1-CA2614DBB2E7}"/>
            </c:ext>
          </c:extLst>
        </c:ser>
        <c:ser>
          <c:idx val="1"/>
          <c:order val="0"/>
          <c:tx>
            <c:strRef>
              <c:f>'[Útreikningar og gröf f erindi.xlsx]Töflur og gröf f. % mun'!$D$3</c:f>
              <c:strCache>
                <c:ptCount val="1"/>
                <c:pt idx="0">
                  <c:v>Raunhækkun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'[Útreikningar og gröf f erindi.xlsx]Töflur og gröf f. % mun'!$A$4:$A$25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'[Útreikningar og gröf f erindi.xlsx]Töflur og gröf f. % mun'!$D$4:$D$25</c:f>
              <c:numCache>
                <c:formatCode>0.00\ %</c:formatCode>
                <c:ptCount val="22"/>
                <c:pt idx="0">
                  <c:v>4.0024757582009497E-2</c:v>
                </c:pt>
                <c:pt idx="1">
                  <c:v>0.11280830523044399</c:v>
                </c:pt>
                <c:pt idx="2">
                  <c:v>5.2647216115039502E-2</c:v>
                </c:pt>
                <c:pt idx="3">
                  <c:v>4.0022579734688098E-2</c:v>
                </c:pt>
                <c:pt idx="4">
                  <c:v>8.4997828918801602E-2</c:v>
                </c:pt>
                <c:pt idx="5">
                  <c:v>3.2016008004001999E-2</c:v>
                </c:pt>
                <c:pt idx="6">
                  <c:v>3.00048473097431E-2</c:v>
                </c:pt>
                <c:pt idx="7">
                  <c:v>3.5013412395877498E-2</c:v>
                </c:pt>
                <c:pt idx="8">
                  <c:v>4.0012731323603001E-2</c:v>
                </c:pt>
                <c:pt idx="9">
                  <c:v>8.56031128404669E-2</c:v>
                </c:pt>
                <c:pt idx="10">
                  <c:v>3.4996576859570701E-2</c:v>
                </c:pt>
                <c:pt idx="11">
                  <c:v>0.13984435797665401</c:v>
                </c:pt>
                <c:pt idx="12">
                  <c:v>0</c:v>
                </c:pt>
                <c:pt idx="13">
                  <c:v>0</c:v>
                </c:pt>
                <c:pt idx="14">
                  <c:v>0.118829794497167</c:v>
                </c:pt>
                <c:pt idx="15">
                  <c:v>3.8993135011441603E-2</c:v>
                </c:pt>
                <c:pt idx="16">
                  <c:v>3.6002701670924703E-2</c:v>
                </c:pt>
                <c:pt idx="17">
                  <c:v>2.9989512174381401E-2</c:v>
                </c:pt>
                <c:pt idx="18">
                  <c:v>9.7008558769298495E-2</c:v>
                </c:pt>
                <c:pt idx="19">
                  <c:v>7.5008780292007401E-2</c:v>
                </c:pt>
                <c:pt idx="20">
                  <c:v>4.6998973210118498E-2</c:v>
                </c:pt>
                <c:pt idx="21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49-4D7F-8BA1-CA2614DBB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1283087584"/>
        <c:axId val="882024016"/>
      </c:barChart>
      <c:catAx>
        <c:axId val="128308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882024016"/>
        <c:crosses val="autoZero"/>
        <c:auto val="1"/>
        <c:lblAlgn val="ctr"/>
        <c:lblOffset val="100"/>
        <c:noMultiLvlLbl val="0"/>
      </c:catAx>
      <c:valAx>
        <c:axId val="88202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\ 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28308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'[Útreikningar og gröf f erindi.xlsx]Gögn fyrir absolute mun'!$B$1</c:f>
              <c:strCache>
                <c:ptCount val="1"/>
                <c:pt idx="0">
                  <c:v>Miðgildi heildartekna öryrkja sem hlutfall af lágmarkslaunum</c:v>
                </c:pt>
              </c:strCache>
            </c:strRef>
          </c:tx>
          <c:spPr>
            <a:ln w="28575" cap="rnd">
              <a:solidFill>
                <a:srgbClr val="ED7D3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'[Útreikningar og gröf f erindi.xlsx]Gögn fyrir absolute mun'!$A$2:$A$12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'[Útreikningar og gröf f erindi.xlsx]Gögn fyrir absolute mun'!$B$2:$B$12</c:f>
              <c:numCache>
                <c:formatCode>#,##0</c:formatCode>
                <c:ptCount val="11"/>
                <c:pt idx="0">
                  <c:v>127.877903118779</c:v>
                </c:pt>
                <c:pt idx="1">
                  <c:v>134.976382846489</c:v>
                </c:pt>
                <c:pt idx="2">
                  <c:v>123.251071745858</c:v>
                </c:pt>
                <c:pt idx="3">
                  <c:v>113.163091627207</c:v>
                </c:pt>
                <c:pt idx="4">
                  <c:v>118.434050994925</c:v>
                </c:pt>
                <c:pt idx="5">
                  <c:v>117.346544846223</c:v>
                </c:pt>
                <c:pt idx="6">
                  <c:v>114.111350005658</c:v>
                </c:pt>
                <c:pt idx="7">
                  <c:v>106.97417305971</c:v>
                </c:pt>
                <c:pt idx="8">
                  <c:v>105.011051888431</c:v>
                </c:pt>
                <c:pt idx="9">
                  <c:v>106.27406480987</c:v>
                </c:pt>
                <c:pt idx="10">
                  <c:v>102.10270713699801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81-4381-8800-257D422DF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588224"/>
        <c:axId val="1525970928"/>
      </c:lineChart>
      <c:catAx>
        <c:axId val="116958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525970928"/>
        <c:crosses val="autoZero"/>
        <c:auto val="1"/>
        <c:lblAlgn val="ctr"/>
        <c:lblOffset val="100"/>
        <c:noMultiLvlLbl val="0"/>
      </c:catAx>
      <c:valAx>
        <c:axId val="1525970928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16958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6D647-6743-455F-8513-9A4E2DD37C0F}" type="datetimeFigureOut">
              <a:rPr lang="is-IS" smtClean="0"/>
              <a:t>19.3.2019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17BA7-97B0-47B1-A340-83BE999B51D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693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Frá 1998 hefur kjaragliðnunin verið um 65% miðað við grunnlífeyri en um 35% frá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17BA7-97B0-47B1-A340-83BE999B51DB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773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Leiðist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spyrða</a:t>
            </a:r>
            <a:r>
              <a:rPr lang="en-US" dirty="0"/>
              <a:t> </a:t>
            </a:r>
            <a:r>
              <a:rPr lang="en-US" dirty="0" err="1"/>
              <a:t>lágmarkslaunum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almannatryggingar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tæknilegir</a:t>
            </a:r>
            <a:r>
              <a:rPr lang="en-US" dirty="0"/>
              <a:t> </a:t>
            </a:r>
            <a:r>
              <a:rPr lang="en-US" dirty="0" err="1"/>
              <a:t>örðugleikar</a:t>
            </a:r>
            <a:r>
              <a:rPr lang="en-US" dirty="0"/>
              <a:t> </a:t>
            </a:r>
            <a:r>
              <a:rPr lang="en-US" dirty="0" err="1"/>
              <a:t>komu</a:t>
            </a:r>
            <a:r>
              <a:rPr lang="en-US" dirty="0"/>
              <a:t> í veg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aðra</a:t>
            </a:r>
            <a:r>
              <a:rPr lang="en-US" dirty="0"/>
              <a:t> </a:t>
            </a:r>
            <a:r>
              <a:rPr lang="en-US" dirty="0" err="1"/>
              <a:t>útfærslu</a:t>
            </a:r>
            <a:r>
              <a:rPr lang="en-US" dirty="0"/>
              <a:t>…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17BA7-97B0-47B1-A340-83BE999B51DB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082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/>
              <a:t>Frítekjumörk</a:t>
            </a:r>
            <a:r>
              <a:rPr lang="en-US" dirty="0"/>
              <a:t> veg</a:t>
            </a:r>
            <a:r>
              <a:rPr lang="is-IS" dirty="0"/>
              <a:t>na atvinnutekna hafa staðið í stað frá 2009 eða í 109.600 kr. á mánuði.</a:t>
            </a:r>
          </a:p>
          <a:p>
            <a:pPr lvl="1"/>
            <a:r>
              <a:rPr lang="is-IS" dirty="0"/>
              <a:t>Frítekjumörk vegna tekna frá lífeyrissjóði hafa farið úr 300.000 kr. í 328.800 kr. Á mánuði.</a:t>
            </a:r>
          </a:p>
          <a:p>
            <a:pPr lvl="1"/>
            <a:r>
              <a:rPr lang="is-IS" dirty="0"/>
              <a:t>Frítekjumark v. atvinnutekna ætti að vera 207.245 kr. m.v. hækkun launavísitölu</a:t>
            </a:r>
          </a:p>
          <a:p>
            <a:pPr lvl="1"/>
            <a:r>
              <a:rPr lang="is-IS" dirty="0"/>
              <a:t>Frítekjumark v. tekna frá lífeyrissjóði ætti að vera 34.500 kr. M.v. Hækkun verðlagsvísitölu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17BA7-97B0-47B1-A340-83BE999B51DB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162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2DD9-7002-4659-B595-42AD25D09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7743C-28B6-424C-BBC5-6E4D659E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91A84-ACDF-4191-A4DE-B27FD2B5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FE2D-42EE-4E8C-A36A-B782F4AAA1E8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4241-AD76-44C9-ABAC-89F73818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3271-5D93-4F99-819A-D39A85C7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80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EE43-3733-44DD-BD88-D3DCA915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715C9-32BD-403E-94A9-7E88732C8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00F61-8855-4CF5-ACD1-3E2312C5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DD20-8272-490D-8615-7F80EC948991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1FE43-389F-455E-9B85-7B9C808E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9A9A5-E077-4B85-93F0-E1D752E5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257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B66A4-A000-4353-BD41-B4563C436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6F12E-7021-488C-856C-10C518C75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E6392-51EA-443A-8396-34A20A90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A883-C614-49A4-839B-607CC35FEE81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AC673-679F-49E6-A6C4-5E01F0AE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2E26B-3B24-4AC8-A828-916386CB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042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2249D5-637B-4747-9199-1072EF9530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78236C-51C9-4F23-9BD4-CD182D09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748B-0C2D-4A79-97AB-32E55C185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D51A-CF78-47A6-AEAB-45E2B514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1AE0-5530-4165-9A22-C34912934BDA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AB61E-5035-46D3-95B9-35D7F580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4ACAB-4BF1-4776-8116-28E8988D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568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F521FC3-24B5-49E3-B3A0-28605A96AA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22F97-7B85-471C-80E0-F327E6FF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C5A0D-D7AC-4720-AAA8-9F234254B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D3E7A-03B1-4723-A74A-632A1AA45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EF85-117F-4EAE-A32E-927795184947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1943-CF38-4E5A-BB84-3A703A59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5F8A4-2525-4FAB-B768-FD54CC62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398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A915CDA-264E-4B20-977F-07BA3C4025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B4F143-C269-407D-8ED3-E3129A5F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4D492-0D6C-40D8-98ED-78685C128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A73F9-9D46-420C-916C-2D4868D35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D3865-DBFF-4128-9647-8E769D4A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46EA-9179-4BAC-A7BD-7621DEFFD475}" type="datetime4">
              <a:rPr lang="is-IS" smtClean="0"/>
              <a:t>19. mars 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22A24-26A1-457D-8179-9EFE3FC6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7AD85-FAF2-474E-B4C3-21707A64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886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EC3D0A7-E8BE-4CA6-B159-49D2FB34C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36B288-2BFE-4D91-AE3A-600B17CA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9416D-6D61-4F60-B0BA-6123E569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37EA2-08FD-49CB-8D99-9C28EE900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68189-D806-4352-9232-5EDDEE192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7D309-C6AE-45F1-93AC-7E037BF1E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D1962-07CC-4732-AEFA-CF10E096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C3CA-2CB8-47F9-9ECD-9914490B90D0}" type="datetime4">
              <a:rPr lang="is-IS" smtClean="0"/>
              <a:t>19. mars 2019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605C8-BB7E-4672-B58B-4A0CD195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9D04C-D765-46FD-8568-00FEB063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3144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97A1860-3AA6-4F01-9FBA-1AC9F5DB0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DDF41D-2A9A-4DC6-9170-1E684A3B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09637-F8C8-4707-9023-1288D0D9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00BB-7449-4AA2-B448-ED2C7D35383C}" type="datetime4">
              <a:rPr lang="is-IS" smtClean="0"/>
              <a:t>19. mars 2019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4A4FA-1243-40B1-951D-1B322E95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05100-10E2-4D8B-870B-51DBD6A2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064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444B47D-E280-45C2-A069-0371CADE7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CD8BB-5864-4C37-869B-0F93D88C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C01E-2214-40AF-8D1E-76948D635521}" type="datetime4">
              <a:rPr lang="is-IS" smtClean="0"/>
              <a:t>19. mars 2019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CA99-1E86-4FEF-962B-C469EA3A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39B23-D621-45EA-8679-8E0FDF98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572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CF63D60-69F0-4914-B4D7-F44322D769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32232E-66AB-467B-9E52-3129EF31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0290"/>
            <a:ext cx="3932237" cy="9371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2280-EBD9-4351-B299-A8395ABD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84AFE-F2A7-46BF-9F8E-0FC84FFA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787AB-6108-4259-8FC5-C1B0EB92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FD7-F581-44C5-9D98-AB0B3DFB05A7}" type="datetime4">
              <a:rPr lang="is-IS" smtClean="0"/>
              <a:t>19. mars 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26DF8-6BDF-40C1-AFC1-94D668BF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42B1C-458A-4C8A-8613-EEB838EE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821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AB85-5202-4994-A11B-7D910EB1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B820E-A7E8-4620-BF51-B945EA035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3EC41-56D0-4E4E-8718-7EED9F1E4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44530-93D4-461B-9A91-5D4F28C9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8409-B0BE-4867-BC68-C7DD27044DEA}" type="datetime4">
              <a:rPr lang="is-IS" smtClean="0"/>
              <a:t>19. mars 2019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E8ED6-B285-4AD6-90AA-D66D66E1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5969F-D313-452B-BD89-A066920F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76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80A6C0A-FF82-4A81-BEEB-CA42658132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247" y="5770393"/>
            <a:ext cx="2193753" cy="1087607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5D62277-3C66-43D3-8C59-989BDD87D56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918" cy="169750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3D254-9F2F-49AA-8930-FF4655255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C2C7E-604B-4CA4-8B3A-953D5996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279C6-1215-44D9-8AE0-8EFADC91B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FC08-D93B-4393-A0C1-0C8780184600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37E12-25C8-4B91-9085-624CE4DFC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13EE1-47AB-4554-A5B2-D7CB6586F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79B5D-186E-4045-B9FE-D0C752FDCCDD}" type="slidenum">
              <a:rPr lang="is-IS" smtClean="0"/>
              <a:pPr/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9203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82AE-3C1D-48F0-81D1-7CFDB84FD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is-IS"/>
              <a:t>Hafa tekjur öryrkja hækkað eins og tekjur annarra? </a:t>
            </a:r>
            <a:endParaRPr lang="is-I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CB089-C157-4F50-9171-A33D86E2D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is-IS"/>
          </a:p>
          <a:p>
            <a:endParaRPr lang="is-IS"/>
          </a:p>
          <a:p>
            <a:r>
              <a:rPr lang="is-IS"/>
              <a:t>Bergþór H. Þórðarson, varaformaður málefnahóps ÖBÍ um kjaramál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924A6-3585-4821-8E58-21EE244C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4399232-DDC3-4DDF-B2DC-E4461FD7691E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B1E58-31B1-4173-AE02-A3EDB356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1379B5D-186E-4045-B9FE-D0C752FDCCDD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85543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Lokaorð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DEE-B865-40E9-8BA9-5E8BA6AAB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475" y="1754604"/>
            <a:ext cx="872305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Nei</a:t>
            </a:r>
            <a:r>
              <a:rPr lang="en-US" dirty="0"/>
              <a:t>, </a:t>
            </a:r>
            <a:r>
              <a:rPr lang="en-US" dirty="0" err="1"/>
              <a:t>tekjur</a:t>
            </a:r>
            <a:r>
              <a:rPr lang="en-US" dirty="0"/>
              <a:t> </a:t>
            </a:r>
            <a:r>
              <a:rPr lang="en-US" dirty="0" err="1"/>
              <a:t>öryrkja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ekki </a:t>
            </a:r>
            <a:r>
              <a:rPr lang="en-US" dirty="0" err="1"/>
              <a:t>hækkað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tekjur</a:t>
            </a:r>
            <a:r>
              <a:rPr lang="en-US" dirty="0"/>
              <a:t> </a:t>
            </a:r>
            <a:r>
              <a:rPr lang="en-US" dirty="0" err="1"/>
              <a:t>annarra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055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Hækkun</a:t>
            </a:r>
            <a:r>
              <a:rPr lang="en-US" dirty="0"/>
              <a:t> </a:t>
            </a:r>
            <a:r>
              <a:rPr lang="en-US" dirty="0" err="1"/>
              <a:t>almannatrygginga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DEE-B865-40E9-8BA9-5E8BA6AAB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69. gr. </a:t>
            </a:r>
            <a:r>
              <a:rPr lang="en-US" dirty="0" err="1"/>
              <a:t>laga</a:t>
            </a:r>
            <a:r>
              <a:rPr lang="en-US" dirty="0"/>
              <a:t> nr. 100/2007 um </a:t>
            </a:r>
            <a:r>
              <a:rPr lang="en-US" dirty="0" err="1"/>
              <a:t>almannatryggingar</a:t>
            </a:r>
            <a:r>
              <a:rPr lang="en-US" dirty="0"/>
              <a:t>: 	</a:t>
            </a:r>
          </a:p>
          <a:p>
            <a:pPr lvl="1"/>
            <a:r>
              <a:rPr lang="is-IS" dirty="0"/>
              <a:t>„Bætur almannatrygginga, svo og greiðslur skv. 63. gr. og fjárhæðir skv. 22. gr., skulu breytast árlega í samræmi við fjárlög hverju sinni. Ákvörðun þeirra skal taka mið af launaþróun, þó þannig að þær hækki aldrei minna en verðlag samkvæmt vísitölu neysluverðs.“</a:t>
            </a:r>
          </a:p>
          <a:p>
            <a:pPr lvl="1"/>
            <a:endParaRPr lang="is-IS" dirty="0"/>
          </a:p>
          <a:p>
            <a:r>
              <a:rPr lang="is-IS" dirty="0"/>
              <a:t>Samþykkt í núverandi mynd 1997 og tók gildi 1998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195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Tvöfaldur</a:t>
            </a:r>
            <a:r>
              <a:rPr lang="en-US" dirty="0"/>
              <a:t> </a:t>
            </a:r>
            <a:r>
              <a:rPr lang="en-US" dirty="0" err="1"/>
              <a:t>lás</a:t>
            </a:r>
            <a:r>
              <a:rPr lang="en-US" dirty="0"/>
              <a:t> </a:t>
            </a:r>
            <a:r>
              <a:rPr lang="en-US" dirty="0" err="1"/>
              <a:t>Davíðs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DEE-B865-40E9-8BA9-5E8BA6AAB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Forsætisráðherra</a:t>
            </a:r>
            <a:r>
              <a:rPr lang="en-US" dirty="0"/>
              <a:t> (</a:t>
            </a:r>
            <a:r>
              <a:rPr lang="en-US" dirty="0" err="1"/>
              <a:t>Davíð</a:t>
            </a:r>
            <a:r>
              <a:rPr lang="en-US" dirty="0"/>
              <a:t> </a:t>
            </a:r>
            <a:r>
              <a:rPr lang="en-US" dirty="0" err="1"/>
              <a:t>Oddsson</a:t>
            </a:r>
            <a:r>
              <a:rPr lang="en-US" dirty="0"/>
              <a:t>) (</a:t>
            </a:r>
            <a:r>
              <a:rPr lang="en-US" dirty="0" err="1"/>
              <a:t>andsvar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s-IS" dirty="0"/>
              <a:t>„</a:t>
            </a:r>
            <a:r>
              <a:rPr lang="en-US" dirty="0" err="1"/>
              <a:t>Það</a:t>
            </a:r>
            <a:r>
              <a:rPr lang="en-US" dirty="0"/>
              <a:t> á ekki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láta</a:t>
            </a:r>
            <a:r>
              <a:rPr lang="en-US" dirty="0"/>
              <a:t> </a:t>
            </a:r>
            <a:r>
              <a:rPr lang="en-US" dirty="0" err="1"/>
              <a:t>nægja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miða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neysluvísitöluna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á </a:t>
            </a:r>
            <a:r>
              <a:rPr lang="en-US" dirty="0" err="1"/>
              <a:t>jafnframt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is-IS" dirty="0"/>
              <a:t>gæta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huga</a:t>
            </a:r>
            <a:r>
              <a:rPr lang="en-US" dirty="0"/>
              <a:t> </a:t>
            </a:r>
            <a:r>
              <a:rPr lang="en-US" dirty="0" err="1"/>
              <a:t>sérstaklega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viðmiðun</a:t>
            </a:r>
            <a:r>
              <a:rPr lang="en-US" dirty="0"/>
              <a:t> á </a:t>
            </a:r>
            <a:r>
              <a:rPr lang="en-US" dirty="0" err="1"/>
              <a:t>launaþróuninni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auðvitað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bara </a:t>
            </a:r>
            <a:r>
              <a:rPr lang="en-US" dirty="0" err="1"/>
              <a:t>hægt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launaþróunin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vænlegri</a:t>
            </a:r>
            <a:r>
              <a:rPr lang="en-US" dirty="0"/>
              <a:t> </a:t>
            </a:r>
            <a:r>
              <a:rPr lang="en-US" dirty="0" err="1"/>
              <a:t>kostur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vísitala</a:t>
            </a:r>
            <a:r>
              <a:rPr lang="en-US" dirty="0"/>
              <a:t> </a:t>
            </a:r>
            <a:r>
              <a:rPr lang="en-US" dirty="0" err="1"/>
              <a:t>neysluverðs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gefur</a:t>
            </a:r>
            <a:r>
              <a:rPr lang="en-US" dirty="0"/>
              <a:t> </a:t>
            </a:r>
            <a:r>
              <a:rPr lang="en-US" dirty="0" err="1"/>
              <a:t>auga</a:t>
            </a:r>
            <a:r>
              <a:rPr lang="en-US" dirty="0"/>
              <a:t> </a:t>
            </a:r>
            <a:r>
              <a:rPr lang="en-US" dirty="0" err="1"/>
              <a:t>leið</a:t>
            </a:r>
            <a:r>
              <a:rPr lang="en-US" dirty="0"/>
              <a:t>.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tel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hér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um </a:t>
            </a:r>
            <a:r>
              <a:rPr lang="en-US" b="1" dirty="0" err="1"/>
              <a:t>tvöfaldan</a:t>
            </a:r>
            <a:r>
              <a:rPr lang="en-US" b="1" dirty="0"/>
              <a:t> </a:t>
            </a:r>
            <a:r>
              <a:rPr lang="en-US" b="1" dirty="0" err="1"/>
              <a:t>lás</a:t>
            </a:r>
            <a:r>
              <a:rPr lang="en-US" b="1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ræða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ætti</a:t>
            </a:r>
            <a:r>
              <a:rPr lang="en-US" dirty="0"/>
              <a:t> </a:t>
            </a:r>
            <a:r>
              <a:rPr lang="en-US" dirty="0" err="1"/>
              <a:t>hjól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ég</a:t>
            </a:r>
            <a:r>
              <a:rPr lang="en-US" dirty="0"/>
              <a:t> á ekki, </a:t>
            </a:r>
            <a:r>
              <a:rPr lang="en-US" dirty="0" err="1"/>
              <a:t>þá</a:t>
            </a:r>
            <a:r>
              <a:rPr lang="en-US" dirty="0"/>
              <a:t> mundi </a:t>
            </a:r>
            <a:r>
              <a:rPr lang="en-US" dirty="0" err="1"/>
              <a:t>ég</a:t>
            </a:r>
            <a:r>
              <a:rPr lang="en-US" dirty="0"/>
              <a:t> </a:t>
            </a:r>
            <a:r>
              <a:rPr lang="en-US" dirty="0" err="1"/>
              <a:t>treysta</a:t>
            </a:r>
            <a:r>
              <a:rPr lang="en-US" dirty="0"/>
              <a:t> </a:t>
            </a:r>
            <a:r>
              <a:rPr lang="en-US" dirty="0" err="1"/>
              <a:t>mér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læsa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slíkum</a:t>
            </a:r>
            <a:r>
              <a:rPr lang="en-US" dirty="0"/>
              <a:t> </a:t>
            </a:r>
            <a:r>
              <a:rPr lang="en-US" dirty="0" err="1"/>
              <a:t>lásum</a:t>
            </a:r>
            <a:r>
              <a:rPr lang="en-US" dirty="0"/>
              <a:t>.</a:t>
            </a:r>
            <a:r>
              <a:rPr lang="is-IS" dirty="0"/>
              <a:t>“</a:t>
            </a:r>
            <a:r>
              <a:rPr lang="en-US" dirty="0"/>
              <a:t>	</a:t>
            </a:r>
          </a:p>
          <a:p>
            <a:pPr lvl="1"/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5959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Skilgreining</a:t>
            </a:r>
            <a:r>
              <a:rPr lang="en-US" dirty="0"/>
              <a:t> </a:t>
            </a:r>
            <a:r>
              <a:rPr lang="en-US" dirty="0" err="1"/>
              <a:t>kjaragliðnunar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DEE-B865-40E9-8BA9-5E8BA6AAB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Þegar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tölum</a:t>
            </a:r>
            <a:r>
              <a:rPr lang="en-US" dirty="0"/>
              <a:t> um </a:t>
            </a:r>
            <a:r>
              <a:rPr lang="en-US" dirty="0" err="1"/>
              <a:t>kjaragliðnun</a:t>
            </a:r>
            <a:r>
              <a:rPr lang="en-US" dirty="0"/>
              <a:t> </a:t>
            </a:r>
            <a:r>
              <a:rPr lang="en-US" dirty="0" err="1"/>
              <a:t>almannatrygginga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átt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69. gr. </a:t>
            </a:r>
            <a:r>
              <a:rPr lang="en-US" dirty="0" err="1"/>
              <a:t>sé</a:t>
            </a:r>
            <a:r>
              <a:rPr lang="en-US" dirty="0"/>
              <a:t> ekki </a:t>
            </a:r>
            <a:r>
              <a:rPr lang="en-US" dirty="0" err="1"/>
              <a:t>framfylgt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skyldi</a:t>
            </a:r>
            <a:r>
              <a:rPr lang="en-US" dirty="0"/>
              <a:t>.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fjárhæðir</a:t>
            </a:r>
            <a:r>
              <a:rPr lang="en-US" dirty="0"/>
              <a:t> </a:t>
            </a:r>
            <a:r>
              <a:rPr lang="en-US" dirty="0" err="1"/>
              <a:t>almannatrygginga</a:t>
            </a:r>
            <a:r>
              <a:rPr lang="en-US" dirty="0"/>
              <a:t> </a:t>
            </a:r>
            <a:r>
              <a:rPr lang="en-US" dirty="0" err="1"/>
              <a:t>hafi</a:t>
            </a:r>
            <a:r>
              <a:rPr lang="en-US" dirty="0"/>
              <a:t> ekki </a:t>
            </a:r>
            <a:r>
              <a:rPr lang="en-US" dirty="0" err="1"/>
              <a:t>hækkað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mikið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þær</a:t>
            </a:r>
            <a:r>
              <a:rPr lang="en-US" dirty="0"/>
              <a:t> </a:t>
            </a:r>
            <a:r>
              <a:rPr lang="en-US" dirty="0" err="1"/>
              <a:t>hefðu</a:t>
            </a:r>
            <a:r>
              <a:rPr lang="en-US" dirty="0"/>
              <a:t> </a:t>
            </a:r>
            <a:r>
              <a:rPr lang="en-US" dirty="0" err="1"/>
              <a:t>átt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gera</a:t>
            </a:r>
            <a:r>
              <a:rPr lang="en-US" dirty="0"/>
              <a:t> </a:t>
            </a:r>
            <a:r>
              <a:rPr lang="en-US" dirty="0" err="1"/>
              <a:t>síðan</a:t>
            </a:r>
            <a:r>
              <a:rPr lang="en-US" dirty="0"/>
              <a:t> </a:t>
            </a:r>
            <a:r>
              <a:rPr lang="en-US" dirty="0" err="1"/>
              <a:t>þessi</a:t>
            </a:r>
            <a:r>
              <a:rPr lang="en-US" dirty="0"/>
              <a:t> </a:t>
            </a:r>
            <a:r>
              <a:rPr lang="en-US" dirty="0" err="1"/>
              <a:t>grein</a:t>
            </a:r>
            <a:r>
              <a:rPr lang="en-US" dirty="0"/>
              <a:t> var </a:t>
            </a:r>
            <a:r>
              <a:rPr lang="en-US" dirty="0" err="1"/>
              <a:t>samþykkt</a:t>
            </a:r>
            <a:r>
              <a:rPr lang="en-US" dirty="0"/>
              <a:t>.</a:t>
            </a:r>
          </a:p>
          <a:p>
            <a:r>
              <a:rPr lang="en-US" dirty="0" err="1"/>
              <a:t>Frá</a:t>
            </a:r>
            <a:r>
              <a:rPr lang="en-US" dirty="0"/>
              <a:t> 1998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hækkun</a:t>
            </a:r>
            <a:r>
              <a:rPr lang="en-US" dirty="0"/>
              <a:t> </a:t>
            </a:r>
            <a:r>
              <a:rPr lang="en-US" dirty="0" err="1"/>
              <a:t>almannatrygginga</a:t>
            </a:r>
            <a:r>
              <a:rPr lang="en-US" dirty="0"/>
              <a:t> </a:t>
            </a:r>
            <a:r>
              <a:rPr lang="en-US" dirty="0" err="1"/>
              <a:t>aðeins</a:t>
            </a:r>
            <a:r>
              <a:rPr lang="en-US" dirty="0"/>
              <a:t> </a:t>
            </a:r>
            <a:r>
              <a:rPr lang="en-US" dirty="0" err="1"/>
              <a:t>þrisvar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jafnhá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hærri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hærri</a:t>
            </a:r>
            <a:r>
              <a:rPr lang="en-US" dirty="0"/>
              <a:t> </a:t>
            </a:r>
            <a:r>
              <a:rPr lang="en-US" dirty="0" err="1"/>
              <a:t>vísitalan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launavísitölu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verðbólgu</a:t>
            </a:r>
            <a:r>
              <a:rPr lang="en-US" dirty="0"/>
              <a:t>.</a:t>
            </a:r>
          </a:p>
          <a:p>
            <a:r>
              <a:rPr lang="en-US" dirty="0" err="1"/>
              <a:t>Verðbólga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níu</a:t>
            </a:r>
            <a:r>
              <a:rPr lang="en-US" dirty="0"/>
              <a:t> </a:t>
            </a:r>
            <a:r>
              <a:rPr lang="en-US" dirty="0" err="1"/>
              <a:t>sinnum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hærri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hækkun</a:t>
            </a:r>
            <a:r>
              <a:rPr lang="en-US" dirty="0"/>
              <a:t> </a:t>
            </a:r>
            <a:r>
              <a:rPr lang="en-US" dirty="0" err="1"/>
              <a:t>almannatrygginga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1379B5D-186E-4045-B9FE-D0C752FDCCDD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905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Dæmi</a:t>
            </a:r>
            <a:r>
              <a:rPr lang="en-US" dirty="0"/>
              <a:t> um </a:t>
            </a:r>
            <a:r>
              <a:rPr lang="en-US" dirty="0" err="1"/>
              <a:t>kjaragliðnun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5</a:t>
            </a:fld>
            <a:endParaRPr lang="is-I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2B1ABB-E0C8-4EAC-82BA-7928E1642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836893"/>
              </p:ext>
            </p:extLst>
          </p:nvPr>
        </p:nvGraphicFramePr>
        <p:xfrm>
          <a:off x="3667126" y="2766218"/>
          <a:ext cx="4857748" cy="1325564"/>
        </p:xfrm>
        <a:graphic>
          <a:graphicData uri="http://schemas.openxmlformats.org/drawingml/2006/table">
            <a:tbl>
              <a:tblPr/>
              <a:tblGrid>
                <a:gridCol w="631047">
                  <a:extLst>
                    <a:ext uri="{9D8B030D-6E8A-4147-A177-3AD203B41FA5}">
                      <a16:colId xmlns:a16="http://schemas.microsoft.com/office/drawing/2014/main" val="2596988669"/>
                    </a:ext>
                  </a:extLst>
                </a:gridCol>
                <a:gridCol w="1055032">
                  <a:extLst>
                    <a:ext uri="{9D8B030D-6E8A-4147-A177-3AD203B41FA5}">
                      <a16:colId xmlns:a16="http://schemas.microsoft.com/office/drawing/2014/main" val="812269906"/>
                    </a:ext>
                  </a:extLst>
                </a:gridCol>
                <a:gridCol w="933424">
                  <a:extLst>
                    <a:ext uri="{9D8B030D-6E8A-4147-A177-3AD203B41FA5}">
                      <a16:colId xmlns:a16="http://schemas.microsoft.com/office/drawing/2014/main" val="1868642170"/>
                    </a:ext>
                  </a:extLst>
                </a:gridCol>
                <a:gridCol w="1133913">
                  <a:extLst>
                    <a:ext uri="{9D8B030D-6E8A-4147-A177-3AD203B41FA5}">
                      <a16:colId xmlns:a16="http://schemas.microsoft.com/office/drawing/2014/main" val="50633833"/>
                    </a:ext>
                  </a:extLst>
                </a:gridCol>
                <a:gridCol w="1104332">
                  <a:extLst>
                    <a:ext uri="{9D8B030D-6E8A-4147-A177-3AD203B41FA5}">
                      <a16:colId xmlns:a16="http://schemas.microsoft.com/office/drawing/2014/main" val="4120975601"/>
                    </a:ext>
                  </a:extLst>
                </a:gridCol>
              </a:tblGrid>
              <a:tr h="331391"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Ár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Launavísitala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Verðbólga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Raunhækkun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Kjaragliðnun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46667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3,15 %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6,57 %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6,57 %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04238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4,44 %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4,44 %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011426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9,13 %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6,52 %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11,88 %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-2,75 %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0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Raunhækkun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vísitölur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1998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47B716B-1C84-4EDB-AD24-6572B6CC08F3}" type="datetime4">
              <a:rPr lang="is-IS" smtClean="0"/>
              <a:pPr>
                <a:spcAft>
                  <a:spcPts val="600"/>
                </a:spcAft>
              </a:pPr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379B5D-186E-4045-B9FE-D0C752FDCCDD}" type="slidenum">
              <a:rPr lang="is-IS" smtClean="0"/>
              <a:pPr>
                <a:spcAft>
                  <a:spcPts val="600"/>
                </a:spcAft>
              </a:pPr>
              <a:t>6</a:t>
            </a:fld>
            <a:endParaRPr lang="is-I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2C95C43-D737-4D49-95A4-331325AEA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743200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542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Raunáhrif</a:t>
            </a:r>
            <a:r>
              <a:rPr lang="en-US" dirty="0"/>
              <a:t> </a:t>
            </a:r>
            <a:r>
              <a:rPr lang="en-US" dirty="0" err="1"/>
              <a:t>kjaragliðnunar</a:t>
            </a:r>
            <a:r>
              <a:rPr lang="en-US" dirty="0"/>
              <a:t> á </a:t>
            </a:r>
            <a:r>
              <a:rPr lang="en-US" dirty="0" err="1"/>
              <a:t>grunnlífeyri</a:t>
            </a:r>
            <a:endParaRPr lang="is-I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5716A89-06E4-4E40-89EE-F58C2CE26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970" y="1882750"/>
            <a:ext cx="9730059" cy="423708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401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Þróun</a:t>
            </a:r>
            <a:r>
              <a:rPr lang="en-US" dirty="0"/>
              <a:t> </a:t>
            </a:r>
            <a:r>
              <a:rPr lang="en-US" dirty="0" err="1"/>
              <a:t>heildartekna</a:t>
            </a:r>
            <a:r>
              <a:rPr lang="en-US" dirty="0"/>
              <a:t> </a:t>
            </a:r>
            <a:r>
              <a:rPr lang="en-US" dirty="0" err="1"/>
              <a:t>öryrkja</a:t>
            </a:r>
            <a:endParaRPr lang="is-I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8</a:t>
            </a:fld>
            <a:endParaRPr lang="is-I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204ABF9-420A-4C40-AD1A-ADD535034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518328"/>
              </p:ext>
            </p:extLst>
          </p:nvPr>
        </p:nvGraphicFramePr>
        <p:xfrm>
          <a:off x="838200" y="1427583"/>
          <a:ext cx="10515600" cy="3769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846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E799-F6BB-4737-B3A8-F08B1B7B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Frítekjumörk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DEE-B865-40E9-8BA9-5E8BA6AAB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s-IS" dirty="0"/>
              <a:t>Ímyndaður öryrki. Býr einn. Fékk örorkumat fyrst 22 ára. </a:t>
            </a:r>
          </a:p>
          <a:p>
            <a:pPr lvl="1"/>
            <a:r>
              <a:rPr lang="is-IS" dirty="0"/>
              <a:t>Var með 109.600 kr. í skattskyldar atvinnutekjur 2009 sem hækkuðu m.v. launavísitölu til janúar 2019.</a:t>
            </a:r>
          </a:p>
          <a:p>
            <a:pPr lvl="1"/>
            <a:r>
              <a:rPr lang="is-IS" dirty="0"/>
              <a:t>Var með 25.000 kr. í tekjur frá lífeyrissjóði sem hækkuðu m.v. vísitöluverðlags til janúar 2019.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5D86-9485-4BF6-B41B-2A35B640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716B-1C84-4EDB-AD24-6572B6CC08F3}" type="datetime4">
              <a:rPr lang="is-IS" smtClean="0"/>
              <a:t>19. mars 2019</a:t>
            </a:fld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432F7-B695-46CE-BA6E-A817F188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B5D-186E-4045-B9FE-D0C752FDCCDD}" type="slidenum">
              <a:rPr lang="is-IS" smtClean="0"/>
              <a:t>9</a:t>
            </a:fld>
            <a:endParaRPr lang="is-I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F0FDA4-8008-4710-95D4-5E61AAC27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466213"/>
              </p:ext>
            </p:extLst>
          </p:nvPr>
        </p:nvGraphicFramePr>
        <p:xfrm>
          <a:off x="3052212" y="3830283"/>
          <a:ext cx="6087575" cy="990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Worksheet" r:id="rId4" imgW="4857635" imgH="790507" progId="Excel.Sheet.12">
                  <p:embed/>
                </p:oleObj>
              </mc:Choice>
              <mc:Fallback>
                <p:oleObj name="Worksheet" r:id="rId4" imgW="4857635" imgH="7905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2212" y="3830283"/>
                        <a:ext cx="6087575" cy="990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9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435</Words>
  <Application>Microsoft Office PowerPoint</Application>
  <PresentationFormat>Widescreen</PresentationFormat>
  <Paragraphs>79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Microsoft Excel Worksheet</vt:lpstr>
      <vt:lpstr>Hafa tekjur öryrkja hækkað eins og tekjur annarra? </vt:lpstr>
      <vt:lpstr>Hækkun almannatrygginga</vt:lpstr>
      <vt:lpstr>Tvöfaldur lás Davíðs</vt:lpstr>
      <vt:lpstr>Skilgreining kjaragliðnunar</vt:lpstr>
      <vt:lpstr>Dæmi um kjaragliðnun</vt:lpstr>
      <vt:lpstr>Raunhækkun og vísitölur frá 1998</vt:lpstr>
      <vt:lpstr>Raunáhrif kjaragliðnunar á grunnlífeyri</vt:lpstr>
      <vt:lpstr>Þróun heildartekna öryrkja</vt:lpstr>
      <vt:lpstr>Frítekjumörk</vt:lpstr>
      <vt:lpstr>Lokaorð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Hafa tekjur öryrkja hækkað eins og tekjur annarra? </dc:title>
  <dc:creator>Bergþór H. Þórðarson</dc:creator>
  <cp:lastModifiedBy>Bergþór H. Þórðarson</cp:lastModifiedBy>
  <cp:revision>1</cp:revision>
  <dcterms:created xsi:type="dcterms:W3CDTF">2019-03-19T11:39:49Z</dcterms:created>
  <dcterms:modified xsi:type="dcterms:W3CDTF">2019-03-19T12:35:45Z</dcterms:modified>
</cp:coreProperties>
</file>