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2821" y="6404293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Dreifing skattbyrði…"/>
          <p:cNvSpPr txBox="1">
            <a:spLocks noGrp="1"/>
          </p:cNvSpPr>
          <p:nvPr>
            <p:ph type="ctrTitle"/>
          </p:nvPr>
        </p:nvSpPr>
        <p:spPr>
          <a:xfrm>
            <a:off x="367964" y="1001925"/>
            <a:ext cx="8408072" cy="4126654"/>
          </a:xfrm>
          <a:prstGeom prst="rect">
            <a:avLst/>
          </a:prstGeom>
        </p:spPr>
        <p:txBody>
          <a:bodyPr/>
          <a:lstStyle/>
          <a:p>
            <a:pPr defTabSz="226176">
              <a:defRPr sz="4284" b="1"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r>
              <a:t>Dreifing skattbyrði</a:t>
            </a:r>
          </a:p>
          <a:p>
            <a:pPr defTabSz="226176">
              <a:defRPr sz="2397" b="1"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endParaRPr/>
          </a:p>
          <a:p>
            <a:pPr defTabSz="226176">
              <a:defRPr sz="4284" b="1"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r>
              <a:t>Jöfnuður og sanngirni</a:t>
            </a:r>
          </a:p>
          <a:p>
            <a:pPr defTabSz="226176">
              <a:defRPr sz="2856" b="1"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endParaRPr/>
          </a:p>
          <a:p>
            <a:pPr defTabSz="226176">
              <a:defRPr sz="2856" b="1">
                <a:solidFill>
                  <a:schemeClr val="accent4">
                    <a:satOff val="-1335"/>
                    <a:lumOff val="-10274"/>
                  </a:schemeClr>
                </a:solidFill>
              </a:defRPr>
            </a:pPr>
            <a:r>
              <a:rPr sz="2040"/>
              <a:t>Kynning á skýrslu Stefáns Ólafssonar og Indriða H. Þorlákssonar </a:t>
            </a:r>
          </a:p>
          <a:p>
            <a:pPr defTabSz="226176">
              <a:defRPr sz="2856" b="1">
                <a:solidFill>
                  <a:schemeClr val="accent2">
                    <a:satOff val="-4966"/>
                    <a:lumOff val="-10549"/>
                  </a:schemeClr>
                </a:solidFill>
              </a:defRPr>
            </a:pPr>
            <a:r>
              <a:rPr sz="2040">
                <a:solidFill>
                  <a:schemeClr val="accent4">
                    <a:satOff val="-1335"/>
                    <a:lumOff val="-10274"/>
                  </a:schemeClr>
                </a:solidFill>
              </a:rPr>
              <a:t>fyrir EFLING stéttarfélag, febrúar 2019</a:t>
            </a:r>
            <a:br/>
            <a:br/>
            <a:br>
              <a:rPr sz="1937" b="0"/>
            </a:br>
            <a:br>
              <a:rPr sz="1937" b="0"/>
            </a:br>
            <a:endParaRPr sz="1937" b="0"/>
          </a:p>
        </p:txBody>
      </p:sp>
      <p:sp>
        <p:nvSpPr>
          <p:cNvPr id="113" name="Indriði H. Þorláksson                                        ÖBÍ 19. mars 2019"/>
          <p:cNvSpPr txBox="1">
            <a:spLocks noGrp="1"/>
          </p:cNvSpPr>
          <p:nvPr>
            <p:ph type="subTitle" sz="quarter" idx="1"/>
          </p:nvPr>
        </p:nvSpPr>
        <p:spPr>
          <a:xfrm>
            <a:off x="863600" y="5211667"/>
            <a:ext cx="7416800" cy="427133"/>
          </a:xfrm>
          <a:prstGeom prst="rect">
            <a:avLst/>
          </a:prstGeom>
        </p:spPr>
        <p:txBody>
          <a:bodyPr/>
          <a:lstStyle>
            <a:lvl1pPr algn="just">
              <a:defRPr sz="2000">
                <a:solidFill>
                  <a:schemeClr val="accent4">
                    <a:satOff val="-1335"/>
                    <a:lumOff val="-10274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Indriði H. Þorláksson                                        ÖBÍ 19. mars 2019                            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itle 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  <a:ln w="9525">
            <a:solidFill>
              <a:srgbClr val="7F7F7F"/>
            </a:solidFill>
            <a:round/>
          </a:ln>
        </p:spPr>
        <p:txBody>
          <a:bodyPr/>
          <a:lstStyle/>
          <a:p>
            <a:pPr defTabSz="356615">
              <a:defRPr sz="3432"/>
            </a:pPr>
            <a:r>
              <a:t>V. Tillögur </a:t>
            </a:r>
          </a:p>
          <a:p>
            <a:pPr defTabSz="356615">
              <a:defRPr sz="3432"/>
            </a:pPr>
            <a:r>
              <a:t>1 Tekjuskattur</a:t>
            </a:r>
          </a:p>
        </p:txBody>
      </p:sp>
      <p:sp>
        <p:nvSpPr>
          <p:cNvPr id="14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57200" y="1422400"/>
            <a:ext cx="8229600" cy="4356100"/>
          </a:xfrm>
          <a:prstGeom prst="rect">
            <a:avLst/>
          </a:prstGeom>
          <a:ln w="9525">
            <a:solidFill>
              <a:srgbClr val="808080"/>
            </a:solidFill>
            <a:rou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Auka jöfnunarhlutverk tekjuskattkerfisins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Lækka skattbyrði lág- og millitekjuhópa hækka skatt á hina tekjuhæstu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Hækka skattleysismörk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Fjölga skattþrepum í 4 eða 5. Innleiða nýtt lægra álagningarþrep á lægstu tekjur og nýtt hátekjuþrep og eftir atvikum ofurtekjuskatt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Barnabætur nái til þorra lág- og millitekjuhópa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Húsnæðisstuðningskerfin (vaxtabætur og húsaleigubætur) verði endurreist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V. Tillögur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20039">
              <a:defRPr sz="3080"/>
            </a:pPr>
            <a:r>
              <a:t>V. Tillögur  </a:t>
            </a:r>
          </a:p>
          <a:p>
            <a:pPr defTabSz="320039">
              <a:defRPr sz="3080"/>
            </a:pPr>
            <a:r>
              <a:t>2 Skattur á fjármagnstekjur og rekstrarhagnað</a:t>
            </a:r>
          </a:p>
        </p:txBody>
      </p:sp>
      <p:sp>
        <p:nvSpPr>
          <p:cNvPr id="145" name="Fjármagnstekjuskattur verði endurskoðaður og hækkaður í átt til þess sem tíðkast á hinum Norðurlöndun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t>Fjármagnstekjuskattur verði endurskoðaður og hækkaður í átt til þess sem tíðkast á hinum Norðurlöndunum</a:t>
            </a:r>
          </a:p>
          <a:p>
            <a:pPr marL="289321" indent="-289321">
              <a:lnSpc>
                <a:spcPct val="90000"/>
              </a:lnSpc>
              <a:spcBef>
                <a:spcPts val="600"/>
              </a:spcBef>
              <a:defRPr sz="2700"/>
            </a:pPr>
            <a:r>
              <a:t>Samanlagður tekjuskattur á rekstrahagnað og fjármagnstekjuskattur verði eins og á háar launatekjur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V. Tillögur…"/>
          <p:cNvSpPr txBox="1">
            <a:spLocks noGrp="1"/>
          </p:cNvSpPr>
          <p:nvPr>
            <p:ph type="title"/>
          </p:nvPr>
        </p:nvSpPr>
        <p:spPr>
          <a:xfrm>
            <a:off x="457200" y="336066"/>
            <a:ext cx="8229600" cy="1143002"/>
          </a:xfrm>
          <a:prstGeom prst="rect">
            <a:avLst/>
          </a:prstGeom>
        </p:spPr>
        <p:txBody>
          <a:bodyPr/>
          <a:lstStyle/>
          <a:p>
            <a:pPr defTabSz="370331">
              <a:defRPr sz="3564"/>
            </a:pPr>
            <a:r>
              <a:t>V. Tillögur </a:t>
            </a:r>
          </a:p>
          <a:p>
            <a:pPr defTabSz="370331">
              <a:defRPr sz="3564"/>
            </a:pPr>
            <a:r>
              <a:t>3 Reiknað endurgjald</a:t>
            </a:r>
          </a:p>
        </p:txBody>
      </p:sp>
      <p:sp>
        <p:nvSpPr>
          <p:cNvPr id="148" name="Ákveðið lágmark heidartekna skattlagðar sem almennar tekjur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788867"/>
          </a:xfrm>
          <a:prstGeom prst="rect">
            <a:avLst/>
          </a:prstGeom>
        </p:spPr>
        <p:txBody>
          <a:bodyPr/>
          <a:lstStyle/>
          <a:p>
            <a:r>
              <a:t>Ákveðið lágmark heidartekna skattlagðar sem almennar tekjur</a:t>
            </a:r>
          </a:p>
          <a:p>
            <a:r>
              <a:t>Reiknað endurgjald taki til allrar starfsemi, þ.m.t. fjármálastarfsemi</a:t>
            </a:r>
          </a:p>
          <a:p>
            <a:r>
              <a:t>Tekjur og eignamyndun eignarhaldsfélaga sem ekki eru í atvinnurekstri verði skattlagðar hjá eigendum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V. Tillögur…"/>
          <p:cNvSpPr txBox="1">
            <a:spLocks noGrp="1"/>
          </p:cNvSpPr>
          <p:nvPr>
            <p:ph type="title"/>
          </p:nvPr>
        </p:nvSpPr>
        <p:spPr>
          <a:xfrm>
            <a:off x="330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 defTabSz="370331">
              <a:defRPr sz="3564"/>
            </a:pPr>
            <a:r>
              <a:t>V. Tillögur </a:t>
            </a:r>
          </a:p>
          <a:p>
            <a:pPr defTabSz="370331">
              <a:defRPr sz="3564"/>
            </a:pPr>
            <a:r>
              <a:t>4 Stóreignaskattur (auðlegðarskattur)</a:t>
            </a:r>
          </a:p>
        </p:txBody>
      </p:sp>
      <p:sp>
        <p:nvSpPr>
          <p:cNvPr id="151" name="Lágt (1 - 1,5%) á eignir umfram verðmæti venjulegs íbúðarhúsnæðis, sumarhúss og einkabifreiða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Lágt (1 - 1,5%) á eignir umfram verðmæti venjulegs íbúðarhúsnæðis, sumarhúss og einkabifreiða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V. Tillögur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70331">
              <a:defRPr sz="3564"/>
            </a:pPr>
            <a:r>
              <a:t>V. Tillögur </a:t>
            </a:r>
          </a:p>
          <a:p>
            <a:pPr defTabSz="370331">
              <a:defRPr sz="3564"/>
            </a:pPr>
            <a:r>
              <a:t>5 Auðlindagjöld</a:t>
            </a:r>
          </a:p>
        </p:txBody>
      </p:sp>
      <p:sp>
        <p:nvSpPr>
          <p:cNvPr id="154" name="Veiðigjöld í sjávarútvegi eða uppboð aflaheimilda, Óháð úttekt á rentu.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086491"/>
          </a:xfrm>
          <a:prstGeom prst="rect">
            <a:avLst/>
          </a:prstGeom>
        </p:spPr>
        <p:txBody>
          <a:bodyPr/>
          <a:lstStyle/>
          <a:p>
            <a:r>
              <a:t>Veiðigjöld í sjávarútvegi eða uppboð aflaheimilda, Óháð úttekt á rentu.</a:t>
            </a:r>
          </a:p>
          <a:p>
            <a:r>
              <a:t>Gjald á orku til stóriðju.</a:t>
            </a:r>
          </a:p>
          <a:p>
            <a:r>
              <a:t>Auðlindagjald á leyfi til fiskeldis , námavinnslu og annarrar nýtingar á náttúruauðlindum.</a:t>
            </a:r>
          </a:p>
          <a:p>
            <a:r>
              <a:t>Aðstöðugjöld í ferðaþjónustu.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V. Tillögur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292607">
              <a:defRPr sz="2816"/>
            </a:pPr>
            <a:r>
              <a:t>V. Tillögur </a:t>
            </a:r>
          </a:p>
          <a:p>
            <a:pPr defTabSz="292607">
              <a:defRPr sz="2816"/>
            </a:pPr>
            <a:r>
              <a:t>6 Skatteftirlit, skattrannsóknir og eftirfylgni dóma</a:t>
            </a:r>
          </a:p>
        </p:txBody>
      </p:sp>
      <p:sp>
        <p:nvSpPr>
          <p:cNvPr id="157" name="Efling skatteftirlits og skattrannsókna…"/>
          <p:cNvSpPr txBox="1">
            <a:spLocks noGrp="1"/>
          </p:cNvSpPr>
          <p:nvPr>
            <p:ph type="body" idx="1"/>
          </p:nvPr>
        </p:nvSpPr>
        <p:spPr>
          <a:xfrm>
            <a:off x="457200" y="1302742"/>
            <a:ext cx="8229600" cy="4494743"/>
          </a:xfrm>
          <a:prstGeom prst="rect">
            <a:avLst/>
          </a:prstGeom>
        </p:spPr>
        <p:txBody>
          <a:bodyPr/>
          <a:lstStyle/>
          <a:p>
            <a:pPr marL="253745" indent="-253745" defTabSz="338327">
              <a:spcBef>
                <a:spcPts val="500"/>
              </a:spcBef>
              <a:defRPr sz="2368"/>
            </a:pPr>
            <a:r>
              <a:t>Efling skatteftirlits og skattrannsókna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Hert skráningarskylda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Úttekt á skipulagi eftirlits, rannsókna og málsmeðferðar í réttarkerfinu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Stórfyrirtækjaeftirlit og erlend samskipti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VSK og skipulögð skattsvik/skilasvik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Skilvirkni reikningshalds og framtala</a:t>
            </a:r>
          </a:p>
          <a:p>
            <a:pPr marL="253745" indent="-253745" defTabSz="338327">
              <a:spcBef>
                <a:spcPts val="500"/>
              </a:spcBef>
              <a:defRPr sz="2368"/>
            </a:pPr>
            <a:r>
              <a:t>Innleiðing Anti Tax Avoidancen reglna EU</a:t>
            </a:r>
          </a:p>
          <a:p>
            <a:pPr marL="0" lvl="1" indent="169163" defTabSz="338327">
              <a:spcBef>
                <a:spcPts val="500"/>
              </a:spcBef>
              <a:buSzTx/>
              <a:buFontTx/>
              <a:buNone/>
              <a:defRPr sz="2368"/>
            </a:pPr>
            <a:r>
              <a:t>1) CFC, 2) tvöfalt skattleysi, 3) Exitskattur, </a:t>
            </a:r>
          </a:p>
          <a:p>
            <a:pPr marL="0" lvl="1" indent="169163" defTabSz="338327">
              <a:spcBef>
                <a:spcPts val="500"/>
              </a:spcBef>
              <a:buSzTx/>
              <a:buFontTx/>
              <a:buNone/>
              <a:defRPr sz="2368"/>
            </a:pPr>
            <a:r>
              <a:t>4) Takmarkanir á vaxtagreiðslur, 5) Almenn sniðgönguregla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amanburður tillagna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70331">
              <a:defRPr sz="3564"/>
            </a:pPr>
            <a:r>
              <a:t>Samanburður tillagna</a:t>
            </a:r>
          </a:p>
          <a:p>
            <a:pPr defTabSz="370331">
              <a:defRPr sz="3564"/>
            </a:pPr>
            <a:r>
              <a:t>I=SÓ/IHÞ vs II=ríkisstjórn</a:t>
            </a:r>
          </a:p>
        </p:txBody>
      </p:sp>
      <p:sp>
        <p:nvSpPr>
          <p:cNvPr id="160" name="I fullfjármögnð, II á kostnað velferð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67461" indent="-267461" defTabSz="356615">
              <a:spcBef>
                <a:spcPts val="500"/>
              </a:spcBef>
              <a:defRPr sz="2496"/>
            </a:pPr>
            <a:r>
              <a:t>I fullfjármögnð, II á kostnað velferðar</a:t>
            </a:r>
          </a:p>
          <a:p>
            <a:pPr marL="267461" indent="-267461" defTabSz="356615">
              <a:spcBef>
                <a:spcPts val="500"/>
              </a:spcBef>
              <a:defRPr sz="2496"/>
            </a:pPr>
            <a:r>
              <a:t>Breyting skattbyrði, laun um 300.000 kr.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  um -7%  um - 20 þús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II um -2%  um  - 6 þús</a:t>
            </a:r>
          </a:p>
          <a:p>
            <a:pPr marL="267461" indent="-267461" defTabSz="356615">
              <a:spcBef>
                <a:spcPts val="500"/>
              </a:spcBef>
              <a:defRPr sz="2496"/>
            </a:pPr>
            <a:r>
              <a:t>Breyting skattbyrði, laun um 600.000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  um -3%  um - 17 þús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II um -1%  um - 6 þús</a:t>
            </a:r>
          </a:p>
          <a:p>
            <a:pPr marL="267461" indent="-267461" defTabSz="356615">
              <a:spcBef>
                <a:spcPts val="500"/>
              </a:spcBef>
              <a:defRPr sz="2496"/>
            </a:pPr>
            <a:r>
              <a:t>Breyting skattbyrði laun um 2.000.000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 rúml + 3%  um + 76 þús</a:t>
            </a:r>
          </a:p>
          <a:p>
            <a:pPr marL="624077" lvl="1" indent="-267461" defTabSz="356615">
              <a:spcBef>
                <a:spcPts val="500"/>
              </a:spcBef>
              <a:buChar char="•"/>
              <a:defRPr sz="2496"/>
            </a:pPr>
            <a:r>
              <a:t>II um - 0,2%  um - 6 þús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Efni skýrslunn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Efni skýrslunnar</a:t>
            </a:r>
          </a:p>
        </p:txBody>
      </p:sp>
      <p:sp>
        <p:nvSpPr>
          <p:cNvPr id="116" name="Skattbyrðin og dreifing henna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buFontTx/>
              <a:buAutoNum type="romanUcPeriod"/>
            </a:pPr>
            <a:r>
              <a:t>Skattbyrðin og dreifing hennar</a:t>
            </a:r>
          </a:p>
          <a:p>
            <a:pPr marL="609600" indent="-609600">
              <a:buFontTx/>
              <a:buAutoNum type="romanUcPeriod"/>
            </a:pPr>
            <a:r>
              <a:t>Ástæður breyttrar skattbyrði</a:t>
            </a:r>
          </a:p>
          <a:p>
            <a:pPr marL="609600" indent="-609600">
              <a:buFontTx/>
              <a:buAutoNum type="romanUcPeriod"/>
            </a:pPr>
            <a:r>
              <a:t>Forsendur og tilefni breytinga</a:t>
            </a:r>
          </a:p>
          <a:p>
            <a:pPr marL="609600" indent="-609600">
              <a:buFontTx/>
              <a:buAutoNum type="romanUcPeriod"/>
            </a:pPr>
            <a:r>
              <a:t>Markmið breytinganna</a:t>
            </a:r>
          </a:p>
          <a:p>
            <a:pPr marL="609600" indent="-609600">
              <a:buFontTx/>
              <a:buAutoNum type="romanUcPeriod"/>
            </a:pPr>
            <a:r>
              <a:t>Breytingatillögur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I Skattbyrðin og dreifing henna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 Skattbyrðin og dreifing hennar</a:t>
            </a:r>
          </a:p>
        </p:txBody>
      </p:sp>
      <p:sp>
        <p:nvSpPr>
          <p:cNvPr id="119" name="Talnalegar staðreyndir úr skattagögn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Talnalegar staðreyndir úr skattagögnum </a:t>
            </a:r>
          </a:p>
          <a:p>
            <a:r>
              <a:t>Samanburðartölur alþjóðastofnana</a:t>
            </a:r>
          </a:p>
          <a:p>
            <a:r>
              <a:t>Tekjuskattur, fjármagnstekjuskattur og aðrir skattar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 txBox="1">
            <a:spLocks noGrp="1"/>
          </p:cNvSpPr>
          <p:nvPr>
            <p:ph type="title"/>
          </p:nvPr>
        </p:nvSpPr>
        <p:spPr>
          <a:xfrm>
            <a:off x="392732" y="97881"/>
            <a:ext cx="8461497" cy="901187"/>
          </a:xfrm>
          <a:prstGeom prst="rect">
            <a:avLst/>
          </a:prstGeom>
          <a:ln>
            <a:solidFill>
              <a:srgbClr val="7F7F7F"/>
            </a:solidFill>
            <a:round/>
          </a:ln>
        </p:spPr>
        <p:txBody>
          <a:bodyPr/>
          <a:lstStyle/>
          <a:p>
            <a:pPr>
              <a:defRPr sz="3200"/>
            </a:pPr>
            <a:r>
              <a:t>Stóra skattatilfærslan frá 1993 til 2015</a:t>
            </a:r>
            <a:br/>
            <a:r>
              <a:rPr sz="1800"/>
              <a:t>Skattbyrði jókst hlutfallslega mest </a:t>
            </a:r>
            <a:r>
              <a:rPr sz="1800" b="1">
                <a:solidFill>
                  <a:srgbClr val="FF0000"/>
                </a:solidFill>
              </a:rPr>
              <a:t>hjá þeim tekjulægstu</a:t>
            </a:r>
          </a:p>
        </p:txBody>
      </p:sp>
      <p:pic>
        <p:nvPicPr>
          <p:cNvPr id="122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5734" y="1007534"/>
            <a:ext cx="7721628" cy="4782608"/>
          </a:xfrm>
          <a:prstGeom prst="rect">
            <a:avLst/>
          </a:prstGeom>
          <a:ln>
            <a:solidFill>
              <a:srgbClr val="7F7F7F"/>
            </a:solidFill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officeArt object"/>
          <p:cNvGrpSpPr/>
          <p:nvPr/>
        </p:nvGrpSpPr>
        <p:grpSpPr>
          <a:xfrm>
            <a:off x="734764" y="912040"/>
            <a:ext cx="7670169" cy="5134087"/>
            <a:chOff x="0" y="0"/>
            <a:chExt cx="7670168" cy="5134086"/>
          </a:xfrm>
        </p:grpSpPr>
        <p:pic>
          <p:nvPicPr>
            <p:cNvPr id="124" name="image.pdf" descr="image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40941" y="250307"/>
              <a:ext cx="7188286" cy="4586540"/>
            </a:xfrm>
            <a:prstGeom prst="rect">
              <a:avLst/>
            </a:prstGeom>
            <a:ln w="9525" cap="flat">
              <a:solidFill>
                <a:srgbClr val="808080"/>
              </a:solidFill>
              <a:prstDash val="solid"/>
              <a:round/>
            </a:ln>
            <a:effectLst/>
          </p:spPr>
        </p:pic>
        <p:pic>
          <p:nvPicPr>
            <p:cNvPr id="125" name="Mynd 1073741840" descr="Mynd 1073741840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-1"/>
              <a:ext cx="7670169" cy="5134087"/>
            </a:xfrm>
            <a:prstGeom prst="rect">
              <a:avLst/>
            </a:prstGeom>
            <a:ln w="9525" cap="flat">
              <a:solidFill>
                <a:srgbClr val="808080"/>
              </a:solidFill>
              <a:prstDash val="solid"/>
              <a:round/>
            </a:ln>
            <a:effectLst/>
          </p:spPr>
        </p:pic>
      </p:grpSp>
      <p:sp>
        <p:nvSpPr>
          <p:cNvPr id="127" name="Titill 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645124"/>
          </a:xfrm>
          <a:prstGeom prst="rect">
            <a:avLst/>
          </a:prstGeom>
          <a:ln>
            <a:solidFill>
              <a:srgbClr val="808080"/>
            </a:solidFill>
          </a:ln>
        </p:spPr>
        <p:txBody>
          <a:bodyPr/>
          <a:lstStyle>
            <a:lvl1pPr>
              <a:defRPr sz="2800"/>
            </a:lvl1pPr>
          </a:lstStyle>
          <a:p>
            <a:r>
              <a:t>Skattbyrði tekjuskatts og neysluskatta samanlögð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Aukin skattbyrði og ójöfnuður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  <a:ln>
            <a:solidFill>
              <a:srgbClr val="808080"/>
            </a:solidFill>
          </a:ln>
        </p:spPr>
        <p:txBody>
          <a:bodyPr/>
          <a:lstStyle/>
          <a:p>
            <a:r>
              <a:t>II Aukin og ójafnari skattbyrði</a:t>
            </a:r>
          </a:p>
        </p:txBody>
      </p:sp>
      <p:sp>
        <p:nvSpPr>
          <p:cNvPr id="130" name="Almenn skattbyrði óx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154092"/>
          </a:xfrm>
          <a:prstGeom prst="rect">
            <a:avLst/>
          </a:prstGeom>
          <a:ln>
            <a:solidFill>
              <a:srgbClr val="808080"/>
            </a:solidFill>
          </a:ln>
        </p:spPr>
        <p:txBody>
          <a:bodyPr/>
          <a:lstStyle/>
          <a:p>
            <a:pPr marL="30175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Almenn skattbyrði óx</a:t>
            </a:r>
          </a:p>
          <a:p>
            <a:pPr marL="704087" lvl="1" indent="-301752" defTabSz="402336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Aukin samneysla</a:t>
            </a:r>
          </a:p>
          <a:p>
            <a:pPr marL="1106424" lvl="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Eftirspurn eftir opinberri þjónustu</a:t>
            </a:r>
          </a:p>
          <a:p>
            <a:pPr marL="1106424" lvl="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Lýðfræðileg þróun</a:t>
            </a:r>
          </a:p>
          <a:p>
            <a:pPr marL="30175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Ójöfnuður í skattlagningu óx</a:t>
            </a:r>
          </a:p>
          <a:p>
            <a:pPr marL="704087" lvl="1" indent="-301752" defTabSz="402336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Bjögun tekjugrunnsins</a:t>
            </a:r>
          </a:p>
          <a:p>
            <a:pPr marL="704087" lvl="1" indent="-301752" defTabSz="402336">
              <a:lnSpc>
                <a:spcPct val="90000"/>
              </a:lnSpc>
              <a:spcBef>
                <a:spcPts val="600"/>
              </a:spcBef>
              <a:buChar char="•"/>
              <a:defRPr sz="2800"/>
            </a:pPr>
            <a:r>
              <a:t>Slæmar lagabreytingar</a:t>
            </a:r>
          </a:p>
          <a:p>
            <a:pPr marL="1106424" lvl="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Skattalög, hugmyndafræði og vanræksla</a:t>
            </a:r>
          </a:p>
          <a:p>
            <a:pPr marL="1106424" lvl="2" indent="-301752" defTabSz="402336">
              <a:lnSpc>
                <a:spcPct val="90000"/>
              </a:lnSpc>
              <a:spcBef>
                <a:spcPts val="600"/>
              </a:spcBef>
              <a:defRPr sz="2800"/>
            </a:pPr>
            <a:r>
              <a:t>Félagaréttur og fjármálastarfsemi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III Forsendur breytinga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70331">
              <a:defRPr sz="3564"/>
            </a:pPr>
            <a:r>
              <a:t>III Forsendur breytinga</a:t>
            </a:r>
          </a:p>
          <a:p>
            <a:pPr defTabSz="370331">
              <a:defRPr sz="3564"/>
            </a:pPr>
            <a:r>
              <a:t>Á að lækka skatta?</a:t>
            </a:r>
          </a:p>
        </p:txBody>
      </p:sp>
      <p:sp>
        <p:nvSpPr>
          <p:cNvPr id="133" name="Endurgjald fyrir siðað samfélag…"/>
          <p:cNvSpPr txBox="1">
            <a:spLocks noGrp="1"/>
          </p:cNvSpPr>
          <p:nvPr>
            <p:ph type="body" idx="1"/>
          </p:nvPr>
        </p:nvSpPr>
        <p:spPr>
          <a:xfrm>
            <a:off x="457200" y="1523765"/>
            <a:ext cx="8229600" cy="3918980"/>
          </a:xfrm>
          <a:prstGeom prst="rect">
            <a:avLst/>
          </a:prstGeom>
        </p:spPr>
        <p:txBody>
          <a:bodyPr/>
          <a:lstStyle/>
          <a:p>
            <a:pPr marL="264032" indent="-264032" defTabSz="352043">
              <a:spcBef>
                <a:spcPts val="500"/>
              </a:spcBef>
              <a:defRPr sz="2464"/>
            </a:pPr>
            <a:r>
              <a:t>Endurgjald fyrir siðað samfélag</a:t>
            </a:r>
          </a:p>
          <a:p>
            <a:pPr marL="264032" indent="-264032" defTabSz="352043">
              <a:spcBef>
                <a:spcPts val="500"/>
              </a:spcBef>
              <a:defRPr sz="2464"/>
            </a:pPr>
            <a:r>
              <a:t>Skattar og velferð, tvær hliðar á peningi</a:t>
            </a:r>
          </a:p>
          <a:p>
            <a:pPr marL="264032" indent="-264032" defTabSz="352043">
              <a:spcBef>
                <a:spcPts val="500"/>
              </a:spcBef>
              <a:defRPr sz="2464"/>
            </a:pPr>
            <a:r>
              <a:t>Ekki svigrúm til lækkunar á skatttekjum</a:t>
            </a:r>
          </a:p>
          <a:p>
            <a:pPr marL="616076" lvl="1" indent="-264032" defTabSz="352043">
              <a:spcBef>
                <a:spcPts val="500"/>
              </a:spcBef>
              <a:buChar char="•"/>
              <a:defRPr sz="2464"/>
            </a:pPr>
            <a:r>
              <a:t>Heilbrigðismál, skólar, húsnæðismál</a:t>
            </a:r>
          </a:p>
          <a:p>
            <a:pPr marL="616076" lvl="1" indent="-264032" defTabSz="352043">
              <a:spcBef>
                <a:spcPts val="500"/>
              </a:spcBef>
              <a:buChar char="•"/>
              <a:defRPr sz="2464"/>
            </a:pPr>
            <a:r>
              <a:t>Aukin skattheimta fyrir samgöngukerfið</a:t>
            </a:r>
          </a:p>
          <a:p>
            <a:pPr marL="616076" lvl="1" indent="-264032" defTabSz="352043">
              <a:spcBef>
                <a:spcPts val="500"/>
              </a:spcBef>
              <a:buChar char="•"/>
              <a:defRPr sz="2464"/>
            </a:pPr>
            <a:r>
              <a:t>Skerðing á framlagi til sveitarfélaga</a:t>
            </a:r>
          </a:p>
          <a:p>
            <a:pPr marL="616076" lvl="1" indent="-264032" defTabSz="352043">
              <a:spcBef>
                <a:spcPts val="500"/>
              </a:spcBef>
              <a:buChar char="•"/>
              <a:defRPr sz="2464"/>
            </a:pPr>
            <a:r>
              <a:t>Ríkisfjármálaáætlun, lækkun samneyslu</a:t>
            </a:r>
          </a:p>
          <a:p>
            <a:pPr marL="264032" indent="-264032" defTabSz="352043">
              <a:spcBef>
                <a:spcPts val="500"/>
              </a:spcBef>
              <a:defRPr sz="2464"/>
            </a:pPr>
            <a:r>
              <a:t>Skattabreytingar án skattalækkana</a:t>
            </a:r>
          </a:p>
          <a:p>
            <a:pPr marL="264032" indent="-264032" defTabSz="352043">
              <a:spcBef>
                <a:spcPts val="500"/>
              </a:spcBef>
              <a:defRPr sz="2464"/>
            </a:pPr>
            <a:r>
              <a:t>Beinir skattar og neysluskattar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Félagsleg samheldni og auðsöfnun"/>
          <p:cNvSpPr txBox="1">
            <a:spLocks noGrp="1"/>
          </p:cNvSpPr>
          <p:nvPr>
            <p:ph type="title"/>
          </p:nvPr>
        </p:nvSpPr>
        <p:spPr>
          <a:xfrm>
            <a:off x="457200" y="415113"/>
            <a:ext cx="8229600" cy="1283340"/>
          </a:xfrm>
          <a:prstGeom prst="rect">
            <a:avLst/>
          </a:prstGeom>
          <a:ln>
            <a:solidFill>
              <a:srgbClr val="808080"/>
            </a:solidFill>
          </a:ln>
        </p:spPr>
        <p:txBody>
          <a:bodyPr/>
          <a:lstStyle/>
          <a:p>
            <a:pPr defTabSz="278892">
              <a:defRPr sz="4270"/>
            </a:pPr>
            <a:r>
              <a:t>III Aðrar forsendur breytinga</a:t>
            </a:r>
          </a:p>
          <a:p>
            <a:pPr defTabSz="278892">
              <a:defRPr sz="2684"/>
            </a:pPr>
            <a:r>
              <a:rPr sz="3233"/>
              <a:t>Félagsleg samheldni, misskipting, ójöfnuður</a:t>
            </a:r>
          </a:p>
        </p:txBody>
      </p:sp>
      <p:sp>
        <p:nvSpPr>
          <p:cNvPr id="136" name="Efnahagsleg stéttaskipting…"/>
          <p:cNvSpPr txBox="1">
            <a:spLocks noGrp="1"/>
          </p:cNvSpPr>
          <p:nvPr>
            <p:ph type="body" idx="1"/>
          </p:nvPr>
        </p:nvSpPr>
        <p:spPr>
          <a:xfrm>
            <a:off x="457200" y="2353002"/>
            <a:ext cx="8229600" cy="3360587"/>
          </a:xfrm>
          <a:prstGeom prst="rect">
            <a:avLst/>
          </a:prstGeom>
          <a:ln>
            <a:solidFill>
              <a:srgbClr val="808080"/>
            </a:solidFill>
          </a:ln>
        </p:spPr>
        <p:txBody>
          <a:bodyPr/>
          <a:lstStyle/>
          <a:p>
            <a:r>
              <a:t>Efnahagsleg stéttaskipting fer vaxandi</a:t>
            </a:r>
          </a:p>
          <a:p>
            <a:r>
              <a:t>Félagsleg stéttaskipting er afleiðing</a:t>
            </a:r>
          </a:p>
          <a:p>
            <a:r>
              <a:t>Samþjöppun auðs og valds er skaðleg</a:t>
            </a:r>
          </a:p>
          <a:p>
            <a:r>
              <a:t>Götótt og ívilnandi regluverk auðveldar skattasniðgöngu og eykur ójöfnuð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IV Markmið tillagnanna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IV Markmið tillagnanna</a:t>
            </a:r>
          </a:p>
        </p:txBody>
      </p:sp>
      <p:sp>
        <p:nvSpPr>
          <p:cNvPr id="139" name="Skerða ekki tekjur hins opinbera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125384"/>
          </a:xfrm>
          <a:prstGeom prst="rect">
            <a:avLst/>
          </a:prstGeom>
        </p:spPr>
        <p:txBody>
          <a:bodyPr/>
          <a:lstStyle/>
          <a:p>
            <a:r>
              <a:t>Skerða ekki tekjur hins opinbera</a:t>
            </a:r>
          </a:p>
          <a:p>
            <a:r>
              <a:t>Sanngjarnari dreifing skattbyrði</a:t>
            </a:r>
          </a:p>
          <a:p>
            <a:pPr marL="800100" lvl="1" indent="-342900">
              <a:buChar char="•"/>
            </a:pPr>
            <a:r>
              <a:t>Aukinn stígandi tekjuskatta</a:t>
            </a:r>
          </a:p>
          <a:p>
            <a:pPr marL="800100" lvl="1" indent="-342900">
              <a:buChar char="•"/>
            </a:pPr>
            <a:r>
              <a:t>Jöfnun skatta á vinnu og fjármagn</a:t>
            </a:r>
          </a:p>
          <a:p>
            <a:pPr marL="800100" lvl="1" indent="-342900">
              <a:buChar char="•"/>
            </a:pPr>
            <a:r>
              <a:t>Lokun skattasniðgönguleiðum</a:t>
            </a:r>
          </a:p>
          <a:p>
            <a:r>
              <a:t>Skattlagning stóreigna og ofurtekna</a:t>
            </a:r>
          </a:p>
          <a:p>
            <a:r>
              <a:t>Auðlindir nýttar í þágu þjóðarinnar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576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Dreifing skattbyrði  Jöfnuður og sanngirni  Kynning á skýrslu Stefáns Ólafssonar og Indriða H. Þorlákssonar  fyrir EFLING stéttarfélag, febrúar 2019    </vt:lpstr>
      <vt:lpstr>Efni skýrslunnar</vt:lpstr>
      <vt:lpstr>I Skattbyrðin og dreifing hennar</vt:lpstr>
      <vt:lpstr>Stóra skattatilfærslan frá 1993 til 2015 Skattbyrði jókst hlutfallslega mest hjá þeim tekjulægstu</vt:lpstr>
      <vt:lpstr>Skattbyrði tekjuskatts og neysluskatta samanlögð</vt:lpstr>
      <vt:lpstr>II Aukin og ójafnari skattbyrði</vt:lpstr>
      <vt:lpstr>III Forsendur breytinga Á að lækka skatta?</vt:lpstr>
      <vt:lpstr>III Aðrar forsendur breytinga Félagsleg samheldni, misskipting, ójöfnuður</vt:lpstr>
      <vt:lpstr>IV Markmið tillagnanna</vt:lpstr>
      <vt:lpstr>V. Tillögur  1 Tekjuskattur</vt:lpstr>
      <vt:lpstr>V. Tillögur   2 Skattur á fjármagnstekjur og rekstrarhagnað</vt:lpstr>
      <vt:lpstr>V. Tillögur  3 Reiknað endurgjald</vt:lpstr>
      <vt:lpstr>V. Tillögur  4 Stóreignaskattur (auðlegðarskattur)</vt:lpstr>
      <vt:lpstr>V. Tillögur  5 Auðlindagjöld</vt:lpstr>
      <vt:lpstr>V. Tillögur  6 Skatteftirlit, skattrannsóknir og eftirfylgni dóma</vt:lpstr>
      <vt:lpstr>Samanburður tillagna I=SÓ/IHÞ vs II=ríkisstjórn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Dreifing skattbyrði  Jöfnuður og sanngirni  Kynning á skýrslu Stefáns Ólafssonar og Indriða H. Þorlákssonar  fyrir EFLING stéttarfélag, febrúar 2019    </dc:title>
  <dc:creator>Sigríður Hanna Ingólfsdóttir</dc:creator>
  <cp:lastModifiedBy>Sigríður Hanna Ingólfsdóttir</cp:lastModifiedBy>
  <cp:revision>1</cp:revision>
  <dcterms:modified xsi:type="dcterms:W3CDTF">2019-03-19T09:03:34Z</dcterms:modified>
</cp:coreProperties>
</file>