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8" r:id="rId2"/>
    <p:sldId id="260" r:id="rId3"/>
    <p:sldId id="267" r:id="rId4"/>
    <p:sldId id="272" r:id="rId5"/>
    <p:sldId id="276" r:id="rId6"/>
    <p:sldId id="264" r:id="rId7"/>
    <p:sldId id="273" r:id="rId8"/>
    <p:sldId id="271" r:id="rId9"/>
    <p:sldId id="284" r:id="rId10"/>
    <p:sldId id="283" r:id="rId11"/>
    <p:sldId id="268" r:id="rId12"/>
    <p:sldId id="280" r:id="rId13"/>
    <p:sldId id="266" r:id="rId14"/>
  </p:sldIdLst>
  <p:sldSz cx="9144000" cy="6858000" type="screen4x3"/>
  <p:notesSz cx="6888163" cy="100203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0568" autoAdjust="0"/>
  </p:normalViewPr>
  <p:slideViewPr>
    <p:cSldViewPr>
      <p:cViewPr>
        <p:scale>
          <a:sx n="76" d="100"/>
          <a:sy n="76" d="100"/>
        </p:scale>
        <p:origin x="-1794" y="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3156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296F99B0-A9C6-48AF-B74B-247EB59667C2}" type="datetimeFigureOut">
              <a:rPr lang="is-IS" smtClean="0"/>
              <a:t>7.6.2016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73F46616-FAD0-4CD5-997F-68D60BDB163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6449672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283A54F4-24E6-43F4-BF6E-F2CCE1D9DFEC}" type="datetimeFigureOut">
              <a:rPr lang="is-IS" smtClean="0"/>
              <a:t>7.6.2016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10D6D2B5-3B1B-4476-958E-ADEBC4749924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071040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D6D2B5-3B1B-4476-958E-ADEBC4749924}" type="slidenum">
              <a:rPr lang="is-IS" smtClean="0"/>
              <a:t>1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520721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D6D2B5-3B1B-4476-958E-ADEBC4749924}" type="slidenum">
              <a:rPr lang="is-IS" smtClean="0"/>
              <a:t>10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1048280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D6D2B5-3B1B-4476-958E-ADEBC4749924}" type="slidenum">
              <a:rPr lang="is-IS" smtClean="0"/>
              <a:t>11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6100932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s-IS" altLang="is-IS" dirty="0" smtClean="0">
              <a:latin typeface="Arial" panose="020B0604020202020204" pitchFamily="34" charset="0"/>
            </a:endParaRP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8450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4920" indent="-301893" defTabSz="98450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7570" indent="-241514" defTabSz="98450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0598" indent="-241514" defTabSz="98450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3626" indent="-241514" defTabSz="98450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6655" indent="-241514" defTabSz="9845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39683" indent="-241514" defTabSz="9845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2711" indent="-241514" defTabSz="9845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5738" indent="-241514" defTabSz="9845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727CF7B-C27B-491A-A75D-87A88493923B}" type="slidenum">
              <a:rPr lang="en-GB" altLang="is-IS" smtClean="0"/>
              <a:pPr/>
              <a:t>12</a:t>
            </a:fld>
            <a:endParaRPr lang="en-GB" altLang="is-IS" smtClean="0"/>
          </a:p>
        </p:txBody>
      </p:sp>
    </p:spTree>
    <p:extLst>
      <p:ext uri="{BB962C8B-B14F-4D97-AF65-F5344CB8AC3E}">
        <p14:creationId xmlns:p14="http://schemas.microsoft.com/office/powerpoint/2010/main" val="40481440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83C3B8-90AB-45C4-80DB-448AB9A55FA5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155">
              <a:defRPr/>
            </a:pPr>
            <a:endParaRPr lang="is-IS" sz="1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D6D2B5-3B1B-4476-958E-ADEBC4749924}" type="slidenum">
              <a:rPr lang="is-IS" smtClean="0"/>
              <a:t>2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258841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sz="1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D6D2B5-3B1B-4476-958E-ADEBC4749924}" type="slidenum">
              <a:rPr lang="is-IS" smtClean="0"/>
              <a:t>3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859770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itchFamily="2" charset="2"/>
              <a:buChar char="Ø"/>
            </a:pPr>
            <a:endParaRPr lang="is-IS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85750" indent="-285750">
              <a:buFont typeface="Wingdings" pitchFamily="2" charset="2"/>
              <a:buChar char="Ø"/>
            </a:pPr>
            <a:endParaRPr lang="is-IS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Wingdings" pitchFamily="2" charset="2"/>
              <a:buNone/>
            </a:pPr>
            <a:endParaRPr lang="is-I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D6D2B5-3B1B-4476-958E-ADEBC4749924}" type="slidenum">
              <a:rPr lang="is-IS" smtClean="0"/>
              <a:t>4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170613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001" indent="-30192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7694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0771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3849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7C561D3-2EFB-41E4-A9DF-5B99A78A0FD8}" type="slidenum">
              <a:rPr lang="en-US"/>
              <a:pPr eaLnBrk="1" hangingPunct="1"/>
              <a:t>5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241539" indent="-241539">
              <a:lnSpc>
                <a:spcPct val="80000"/>
              </a:lnSpc>
            </a:pPr>
            <a:endParaRPr lang="is-IS" sz="14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001" indent="-30192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7694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0771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3849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55E4FA3-FA84-4F52-A6FC-7463BAD06CEF}" type="slidenum">
              <a:rPr lang="en-US"/>
              <a:pPr eaLnBrk="1" hangingPunct="1"/>
              <a:t>6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s-IS" sz="1300" b="1" dirty="0"/>
          </a:p>
          <a:p>
            <a:pPr lvl="0"/>
            <a:endParaRPr lang="is-IS" sz="1300" b="1" dirty="0"/>
          </a:p>
          <a:p>
            <a:pPr eaLnBrk="1" hangingPunct="1"/>
            <a:endParaRPr lang="is-IS" dirty="0" smtClean="0"/>
          </a:p>
          <a:p>
            <a:endParaRPr lang="is-IS" sz="130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D6D2B5-3B1B-4476-958E-ADEBC4749924}" type="slidenum">
              <a:rPr lang="is-IS" smtClean="0"/>
              <a:t>7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436576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s-IS" altLang="is-IS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84506">
              <a:defRPr>
                <a:solidFill>
                  <a:schemeClr val="tx1"/>
                </a:solidFill>
                <a:latin typeface="Arial" charset="0"/>
              </a:defRPr>
            </a:lvl1pPr>
            <a:lvl2pPr marL="784920" indent="-301893" defTabSz="984506">
              <a:defRPr>
                <a:solidFill>
                  <a:schemeClr val="tx1"/>
                </a:solidFill>
                <a:latin typeface="Arial" charset="0"/>
              </a:defRPr>
            </a:lvl2pPr>
            <a:lvl3pPr marL="1207570" indent="-241514" defTabSz="984506">
              <a:defRPr>
                <a:solidFill>
                  <a:schemeClr val="tx1"/>
                </a:solidFill>
                <a:latin typeface="Arial" charset="0"/>
              </a:defRPr>
            </a:lvl3pPr>
            <a:lvl4pPr marL="1690598" indent="-241514" defTabSz="984506">
              <a:defRPr>
                <a:solidFill>
                  <a:schemeClr val="tx1"/>
                </a:solidFill>
                <a:latin typeface="Arial" charset="0"/>
              </a:defRPr>
            </a:lvl4pPr>
            <a:lvl5pPr marL="2173626" indent="-241514" defTabSz="984506">
              <a:defRPr>
                <a:solidFill>
                  <a:schemeClr val="tx1"/>
                </a:solidFill>
                <a:latin typeface="Arial" charset="0"/>
              </a:defRPr>
            </a:lvl5pPr>
            <a:lvl6pPr marL="2656655" indent="-241514" defTabSz="9845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139683" indent="-241514" defTabSz="9845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22711" indent="-241514" defTabSz="9845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05738" indent="-241514" defTabSz="9845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18755F6-A8F8-4D90-BF35-6BF231E2780D}" type="slidenum">
              <a:rPr lang="en-GB" altLang="is-IS"/>
              <a:pPr/>
              <a:t>8</a:t>
            </a:fld>
            <a:endParaRPr lang="en-GB" altLang="is-I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D6D2B5-3B1B-4476-958E-ADEBC4749924}" type="slidenum">
              <a:rPr lang="is-IS" smtClean="0"/>
              <a:t>9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456450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5CFC1-8FB2-48C5-8E66-FEC09F9EA3E4}" type="datetime4">
              <a:rPr lang="is-IS" smtClean="0"/>
              <a:t>7. júní 2016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38248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B253-E3CD-4227-950B-C615E369FBEE}" type="datetime4">
              <a:rPr lang="is-IS" smtClean="0"/>
              <a:t>7. júní 2016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643122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3DD85-EF10-4894-BA93-7581C3846054}" type="datetime4">
              <a:rPr lang="is-IS" smtClean="0"/>
              <a:t>7. júní 2016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658659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0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52A8C-F934-441D-BBC7-36F2A5BD43EE}" type="datetime4">
              <a:rPr lang="is-IS" smtClean="0"/>
              <a:t>7. júní 2016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535884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is-I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12656-DCBA-4260-97FF-9D363D3C4EF9}" type="datetime4">
              <a:rPr lang="is-IS" smtClean="0"/>
              <a:t>7. júní 2016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042063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2770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2770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0FCA5-1E45-4384-B145-D6B75C5C428D}" type="datetime4">
              <a:rPr lang="is-IS" smtClean="0"/>
              <a:t>7. júní 2016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71755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023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023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C133-A21C-4EC9-9369-B5F86A438394}" type="datetime4">
              <a:rPr lang="is-IS" smtClean="0"/>
              <a:t>7. júní 2016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99738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8FE18-499A-44AE-BC52-4FB748415578}" type="datetime4">
              <a:rPr lang="is-IS" smtClean="0"/>
              <a:t>7. júní 2016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593198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3539A-9DC8-4D65-8AC8-292F072D9C29}" type="datetime4">
              <a:rPr lang="is-IS" smtClean="0"/>
              <a:t>7. júní 2016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9879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542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44217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9D1A9-D488-4B47-B7B7-4C55824911CA}" type="datetime4">
              <a:rPr lang="is-IS" smtClean="0"/>
              <a:t>7. júní 2016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50190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4379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72EA-5673-46E7-AC10-141B05848FBC}" type="datetime4">
              <a:rPr lang="is-IS" smtClean="0"/>
              <a:t>7. júní 2016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18701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96094" cy="141277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is-I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205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78E5F-9BBF-4ABF-B0D8-F5AF6C4AA2BF}" type="datetime4">
              <a:rPr lang="is-IS" smtClean="0"/>
              <a:t>7. júní 2016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s-IS" smtClean="0"/>
              <a:t>Guðrún Hannesdóttir</a:t>
            </a:r>
            <a:endParaRPr lang="is-I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04936-F294-4F13-84E9-0B436DF0E4DE}" type="slidenum">
              <a:rPr lang="is-IS" smtClean="0"/>
              <a:t>‹#›</a:t>
            </a:fld>
            <a:endParaRPr lang="is-I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4"/>
          <a:stretch/>
        </p:blipFill>
        <p:spPr>
          <a:xfrm>
            <a:off x="395536" y="5913089"/>
            <a:ext cx="8319210" cy="36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475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Starfsgetumat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Sögulegt yfirlit</a:t>
            </a:r>
          </a:p>
          <a:p>
            <a:r>
              <a:rPr lang="is-IS" dirty="0" smtClean="0"/>
              <a:t>Hugmyndafræði</a:t>
            </a:r>
          </a:p>
          <a:p>
            <a:r>
              <a:rPr lang="is-IS" dirty="0" smtClean="0"/>
              <a:t>Hugtök</a:t>
            </a:r>
          </a:p>
          <a:p>
            <a:r>
              <a:rPr lang="is-IS" dirty="0" smtClean="0"/>
              <a:t>Hugmyndir og tillögur</a:t>
            </a:r>
          </a:p>
          <a:p>
            <a:endParaRPr lang="is-IS" dirty="0" smtClean="0"/>
          </a:p>
          <a:p>
            <a:endParaRPr lang="is-IS" dirty="0" smtClean="0"/>
          </a:p>
          <a:p>
            <a:endParaRPr lang="is-I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1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99226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s-IS" sz="3600" dirty="0" smtClean="0">
                <a:latin typeface="Arial" pitchFamily="34" charset="0"/>
                <a:cs typeface="Arial" pitchFamily="34" charset="0"/>
              </a:rPr>
              <a:t>Starfsgetumat</a:t>
            </a:r>
            <a:br>
              <a:rPr lang="is-IS" sz="3600" dirty="0" smtClean="0">
                <a:latin typeface="Arial" pitchFamily="34" charset="0"/>
                <a:cs typeface="Arial" pitchFamily="34" charset="0"/>
              </a:rPr>
            </a:br>
            <a:r>
              <a:rPr lang="is-IS" sz="3600" dirty="0" smtClean="0">
                <a:latin typeface="Arial" pitchFamily="34" charset="0"/>
                <a:cs typeface="Arial" pitchFamily="34" charset="0"/>
              </a:rPr>
              <a:t>tillaga ÖBÍ að niðurstöðu:</a:t>
            </a:r>
            <a:endParaRPr lang="is-I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sz="2800" dirty="0" smtClean="0">
                <a:latin typeface="Arial" pitchFamily="34" charset="0"/>
                <a:cs typeface="Arial" pitchFamily="34" charset="0"/>
              </a:rPr>
              <a:t>A flokkur: 0-25% - lítil sem engin starfsgeta</a:t>
            </a:r>
          </a:p>
          <a:p>
            <a:pPr lvl="4"/>
            <a:r>
              <a:rPr lang="is-IS" sz="2400" dirty="0" smtClean="0">
                <a:latin typeface="Arial" pitchFamily="34" charset="0"/>
                <a:cs typeface="Arial" pitchFamily="34" charset="0"/>
              </a:rPr>
              <a:t>Fullar greiðslur</a:t>
            </a:r>
          </a:p>
          <a:p>
            <a:r>
              <a:rPr lang="is-IS" sz="2800" dirty="0" smtClean="0">
                <a:latin typeface="Arial" pitchFamily="34" charset="0"/>
                <a:cs typeface="Arial" pitchFamily="34" charset="0"/>
              </a:rPr>
              <a:t>B flokkur: 26-50% - verulega skert starfsgeta</a:t>
            </a:r>
          </a:p>
          <a:p>
            <a:pPr lvl="4"/>
            <a:r>
              <a:rPr lang="is-IS" sz="2400" dirty="0" smtClean="0">
                <a:latin typeface="Arial" pitchFamily="34" charset="0"/>
                <a:cs typeface="Arial" pitchFamily="34" charset="0"/>
              </a:rPr>
              <a:t>75% greiðslna</a:t>
            </a:r>
          </a:p>
          <a:p>
            <a:r>
              <a:rPr lang="is-IS" sz="2800" dirty="0" smtClean="0">
                <a:latin typeface="Arial" pitchFamily="34" charset="0"/>
                <a:cs typeface="Arial" pitchFamily="34" charset="0"/>
              </a:rPr>
              <a:t>C flokkur: 51-75% - nokkur starfsgeta</a:t>
            </a:r>
          </a:p>
          <a:p>
            <a:pPr lvl="4"/>
            <a:r>
              <a:rPr lang="is-IS" sz="2400" dirty="0" smtClean="0">
                <a:latin typeface="Arial" pitchFamily="34" charset="0"/>
                <a:cs typeface="Arial" pitchFamily="34" charset="0"/>
              </a:rPr>
              <a:t>50% 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greiðslna</a:t>
            </a:r>
          </a:p>
          <a:p>
            <a:r>
              <a:rPr lang="is-IS" sz="2800" dirty="0" smtClean="0">
                <a:latin typeface="Arial" pitchFamily="34" charset="0"/>
                <a:cs typeface="Arial" pitchFamily="34" charset="0"/>
              </a:rPr>
              <a:t>D flokkur: 76-100% - viðunandi starfsgeta</a:t>
            </a:r>
          </a:p>
          <a:p>
            <a:pPr lvl="4"/>
            <a:r>
              <a:rPr lang="is-IS" sz="2400" dirty="0" smtClean="0">
                <a:latin typeface="Arial" pitchFamily="34" charset="0"/>
                <a:cs typeface="Arial" pitchFamily="34" charset="0"/>
              </a:rPr>
              <a:t>Engar greiðslur</a:t>
            </a:r>
            <a:endParaRPr lang="is-I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10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54390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s-IS" dirty="0"/>
          </a:p>
        </p:txBody>
      </p:sp>
      <p:pic>
        <p:nvPicPr>
          <p:cNvPr id="1026" name="Picture 2" descr="C:\Users\Sigridur\AppData\Local\Microsoft\Windows\Temporary Internet Files\Content.Outlook\IS790SH6\mynd úr skýrslunni -Virkt samféla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91" y="29609"/>
            <a:ext cx="7821496" cy="6107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11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22158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 fontScale="90000"/>
          </a:bodyPr>
          <a:lstStyle/>
          <a:p>
            <a:r>
              <a:rPr lang="is-IS" altLang="is-IS" sz="4000" b="1" dirty="0" smtClean="0"/>
              <a:t>Vinnu- og velferðarstofnun (VVS)</a:t>
            </a:r>
            <a:br>
              <a:rPr lang="is-IS" altLang="is-IS" sz="4000" b="1" dirty="0" smtClean="0"/>
            </a:br>
            <a:r>
              <a:rPr lang="is-IS" sz="2700" dirty="0">
                <a:latin typeface="Arial" pitchFamily="34" charset="0"/>
                <a:cs typeface="Arial" pitchFamily="34" charset="0"/>
              </a:rPr>
              <a:t>ÖBÍ gerir tillögu um </a:t>
            </a:r>
            <a:r>
              <a:rPr lang="is-IS" sz="2700" dirty="0" smtClean="0">
                <a:latin typeface="Arial" pitchFamily="34" charset="0"/>
                <a:cs typeface="Arial" pitchFamily="34" charset="0"/>
              </a:rPr>
              <a:t>að:</a:t>
            </a:r>
            <a:r>
              <a:rPr lang="is-IS" sz="4000" dirty="0">
                <a:latin typeface="Arial" pitchFamily="34" charset="0"/>
                <a:cs typeface="Arial" pitchFamily="34" charset="0"/>
              </a:rPr>
              <a:t/>
            </a:r>
            <a:br>
              <a:rPr lang="is-IS" sz="4000" dirty="0">
                <a:latin typeface="Arial" pitchFamily="34" charset="0"/>
                <a:cs typeface="Arial" pitchFamily="34" charset="0"/>
              </a:rPr>
            </a:br>
            <a:endParaRPr lang="is-IS" altLang="is-IS" sz="4000" b="1" dirty="0" smtClean="0"/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457200" y="1412777"/>
            <a:ext cx="8229600" cy="4392488"/>
          </a:xfrm>
        </p:spPr>
        <p:txBody>
          <a:bodyPr>
            <a:normAutofit/>
          </a:bodyPr>
          <a:lstStyle/>
          <a:p>
            <a:r>
              <a:rPr lang="is-IS" altLang="is-IS" sz="2400" dirty="0" smtClean="0">
                <a:latin typeface="Arial" pitchFamily="34" charset="0"/>
                <a:cs typeface="Arial" pitchFamily="34" charset="0"/>
              </a:rPr>
              <a:t>Stofnanakerfi ríkisins sem hefur umsjón með réttinda- og atvinnumálum verði stokkað upp og að </a:t>
            </a:r>
            <a:r>
              <a:rPr lang="is-IS" altLang="is-IS" sz="2400" b="1" dirty="0" smtClean="0">
                <a:latin typeface="Arial" pitchFamily="34" charset="0"/>
                <a:cs typeface="Arial" pitchFamily="34" charset="0"/>
              </a:rPr>
              <a:t>ný stofnun, Vinnu- og velferðar verði sett á laggirnar. </a:t>
            </a:r>
          </a:p>
          <a:p>
            <a:r>
              <a:rPr lang="is-IS" altLang="is-IS" sz="2400" dirty="0" smtClean="0">
                <a:latin typeface="Arial" pitchFamily="34" charset="0"/>
                <a:cs typeface="Arial" pitchFamily="34" charset="0"/>
              </a:rPr>
              <a:t>Verkefni sem Tryggingastofnun, Vinnumálastofnun og Sjúkratryggingar Íslands hafa með höndum verði sameinuð í hinni nýju Vinnu- og velferðarstofnun. </a:t>
            </a:r>
          </a:p>
          <a:p>
            <a:pPr lvl="1"/>
            <a:r>
              <a:rPr lang="is-IS" altLang="is-IS" sz="2400" dirty="0">
                <a:latin typeface="Arial" pitchFamily="34" charset="0"/>
                <a:cs typeface="Arial" pitchFamily="34" charset="0"/>
              </a:rPr>
              <a:t>A</a:t>
            </a:r>
            <a:r>
              <a:rPr lang="is-IS" altLang="is-IS" sz="2400" dirty="0" smtClean="0">
                <a:latin typeface="Arial" pitchFamily="34" charset="0"/>
                <a:cs typeface="Arial" pitchFamily="34" charset="0"/>
              </a:rPr>
              <a:t>uðvelda skal aðgengi að tækni- og starfsráðgjöf, atvinnumiðlun og endurmenntun. </a:t>
            </a:r>
          </a:p>
          <a:p>
            <a:pPr lvl="1"/>
            <a:r>
              <a:rPr lang="is-IS" altLang="is-IS" sz="2400" dirty="0">
                <a:latin typeface="Arial" pitchFamily="34" charset="0"/>
                <a:cs typeface="Arial" pitchFamily="34" charset="0"/>
              </a:rPr>
              <a:t>V</a:t>
            </a:r>
            <a:r>
              <a:rPr lang="is-IS" altLang="is-IS" sz="2400" dirty="0" smtClean="0">
                <a:latin typeface="Arial" pitchFamily="34" charset="0"/>
                <a:cs typeface="Arial" pitchFamily="34" charset="0"/>
              </a:rPr>
              <a:t>innumiðlun fyrir alla og laus störf auglýst í gagnagrunni stofnunarinnar.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12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10968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is-IS" dirty="0" smtClean="0">
                <a:latin typeface="Arial" pitchFamily="34" charset="0"/>
                <a:cs typeface="Arial" pitchFamily="34" charset="0"/>
              </a:rPr>
              <a:t>Framtíðarsýn?</a:t>
            </a:r>
            <a:br>
              <a:rPr lang="is-IS" dirty="0" smtClean="0">
                <a:latin typeface="Arial" pitchFamily="34" charset="0"/>
                <a:cs typeface="Arial" pitchFamily="34" charset="0"/>
              </a:rPr>
            </a:br>
            <a:r>
              <a:rPr lang="is-I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s-IS" sz="3200" dirty="0" smtClean="0">
                <a:latin typeface="Arial" pitchFamily="34" charset="0"/>
                <a:cs typeface="Arial" pitchFamily="34" charset="0"/>
              </a:rPr>
              <a:t>draumur um </a:t>
            </a:r>
            <a:r>
              <a:rPr lang="nb-NO" sz="2800" dirty="0" smtClean="0">
                <a:latin typeface="Arial" pitchFamily="34" charset="0"/>
                <a:cs typeface="Arial" pitchFamily="34" charset="0"/>
              </a:rPr>
              <a:t>virkt </a:t>
            </a:r>
            <a:r>
              <a:rPr lang="nb-NO" sz="2800" dirty="0">
                <a:latin typeface="Arial" pitchFamily="34" charset="0"/>
                <a:cs typeface="Arial" pitchFamily="34" charset="0"/>
              </a:rPr>
              <a:t>samfélag fyrir </a:t>
            </a:r>
            <a:r>
              <a:rPr lang="nb-NO" sz="2800" dirty="0" smtClean="0">
                <a:latin typeface="Arial" pitchFamily="34" charset="0"/>
                <a:cs typeface="Arial" pitchFamily="34" charset="0"/>
              </a:rPr>
              <a:t>alla</a:t>
            </a:r>
            <a:r>
              <a:rPr lang="nb-NO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is-IS" sz="3200" dirty="0" smtClean="0">
                <a:sym typeface="Wingdings" pitchFamily="2" charset="2"/>
              </a:rPr>
              <a:t></a:t>
            </a:r>
            <a:endParaRPr lang="en-US" sz="3200" dirty="0"/>
          </a:p>
        </p:txBody>
      </p:sp>
      <p:sp>
        <p:nvSpPr>
          <p:cNvPr id="4710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s-IS" sz="2400" b="1" dirty="0" smtClean="0"/>
              <a:t>	</a:t>
            </a:r>
            <a:r>
              <a:rPr lang="is-IS" sz="2400" b="1" dirty="0" smtClean="0">
                <a:latin typeface="Arial" pitchFamily="34" charset="0"/>
                <a:cs typeface="Arial" pitchFamily="34" charset="0"/>
              </a:rPr>
              <a:t>Einfalt, gagnsætt, aðgengilegt kerfi starfsendurhæfingar, starfsgetumats og þjónustu</a:t>
            </a:r>
          </a:p>
          <a:p>
            <a:pPr eaLnBrk="1" hangingPunct="1">
              <a:lnSpc>
                <a:spcPct val="90000"/>
              </a:lnSpc>
            </a:pPr>
            <a:r>
              <a:rPr lang="is-IS" sz="2400" dirty="0" smtClean="0">
                <a:latin typeface="Arial" pitchFamily="34" charset="0"/>
                <a:cs typeface="Arial" pitchFamily="34" charset="0"/>
              </a:rPr>
              <a:t>unnið gegn fordómum, aukin fræðsla til starfsfólks, almennings og vinnumarkaðar</a:t>
            </a:r>
          </a:p>
          <a:p>
            <a:pPr eaLnBrk="1" hangingPunct="1">
              <a:lnSpc>
                <a:spcPct val="90000"/>
              </a:lnSpc>
            </a:pPr>
            <a:r>
              <a:rPr lang="is-IS" sz="2400" dirty="0" smtClean="0">
                <a:latin typeface="Arial" pitchFamily="34" charset="0"/>
                <a:cs typeface="Arial" pitchFamily="34" charset="0"/>
              </a:rPr>
              <a:t>skýr stefna, verkaskipting, ábyrgð og samstarf </a:t>
            </a:r>
          </a:p>
          <a:p>
            <a:pPr eaLnBrk="1" hangingPunct="1">
              <a:lnSpc>
                <a:spcPct val="90000"/>
              </a:lnSpc>
            </a:pPr>
            <a:r>
              <a:rPr lang="is-IS" sz="2400" dirty="0" smtClean="0">
                <a:latin typeface="Arial" pitchFamily="34" charset="0"/>
                <a:cs typeface="Arial" pitchFamily="34" charset="0"/>
              </a:rPr>
              <a:t>öflug vinnumiðlun og ráðgjöf</a:t>
            </a:r>
          </a:p>
          <a:p>
            <a:pPr eaLnBrk="1" hangingPunct="1">
              <a:lnSpc>
                <a:spcPct val="90000"/>
              </a:lnSpc>
            </a:pPr>
            <a:r>
              <a:rPr lang="is-IS" sz="2400" dirty="0" smtClean="0">
                <a:latin typeface="Arial" pitchFamily="34" charset="0"/>
                <a:cs typeface="Arial" pitchFamily="34" charset="0"/>
              </a:rPr>
              <a:t>öflug starfsendurhæfing</a:t>
            </a:r>
          </a:p>
          <a:p>
            <a:pPr eaLnBrk="1" hangingPunct="1">
              <a:lnSpc>
                <a:spcPct val="90000"/>
              </a:lnSpc>
            </a:pPr>
            <a:r>
              <a:rPr lang="is-IS" sz="2400" dirty="0" smtClean="0">
                <a:latin typeface="Arial" pitchFamily="34" charset="0"/>
                <a:cs typeface="Arial" pitchFamily="34" charset="0"/>
              </a:rPr>
              <a:t>heildræn sýn </a:t>
            </a:r>
          </a:p>
          <a:p>
            <a:pPr eaLnBrk="1" hangingPunct="1">
              <a:lnSpc>
                <a:spcPct val="90000"/>
              </a:lnSpc>
            </a:pPr>
            <a:r>
              <a:rPr lang="is-IS" sz="2400" dirty="0" smtClean="0">
                <a:latin typeface="Arial" pitchFamily="34" charset="0"/>
                <a:cs typeface="Arial" pitchFamily="34" charset="0"/>
              </a:rPr>
              <a:t>einstaklingur og samfélag samábyrg heild </a:t>
            </a:r>
            <a:r>
              <a:rPr lang="is-IS" sz="2400" dirty="0" smtClean="0"/>
              <a:t>	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Guðrún Hannesdóttir</a:t>
            </a:r>
            <a:endParaRPr lang="en-US" dirty="0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0" y="1484313"/>
            <a:ext cx="3810000" cy="4648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is-IS" sz="2800" b="1" dirty="0" smtClean="0"/>
              <a:t>	</a:t>
            </a:r>
            <a:endParaRPr lang="is-IS" sz="28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13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290618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is-IS" sz="3600" b="1" dirty="0" smtClean="0"/>
              <a:t>Virk velferð - Eitt </a:t>
            </a:r>
            <a:r>
              <a:rPr lang="is-IS" sz="3600" b="1" dirty="0"/>
              <a:t>samfélag fyrir alla</a:t>
            </a:r>
            <a:r>
              <a:rPr lang="is-IS" sz="36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4608512"/>
          </a:xfrm>
        </p:spPr>
        <p:txBody>
          <a:bodyPr>
            <a:normAutofit fontScale="85000" lnSpcReduction="20000"/>
          </a:bodyPr>
          <a:lstStyle/>
          <a:p>
            <a:pPr marL="0" lvl="1" indent="0">
              <a:buNone/>
            </a:pPr>
            <a:r>
              <a:rPr lang="is-IS" dirty="0" smtClean="0">
                <a:latin typeface="Arial" pitchFamily="34" charset="0"/>
                <a:cs typeface="Arial" pitchFamily="34" charset="0"/>
              </a:rPr>
              <a:t>1981 Alþjóðaár </a:t>
            </a:r>
            <a:r>
              <a:rPr lang="is-IS" dirty="0">
                <a:latin typeface="Arial" pitchFamily="34" charset="0"/>
                <a:cs typeface="Arial" pitchFamily="34" charset="0"/>
              </a:rPr>
              <a:t>fatlaðra </a:t>
            </a:r>
            <a:endParaRPr lang="is-IS" dirty="0" smtClean="0">
              <a:latin typeface="Arial" pitchFamily="34" charset="0"/>
              <a:cs typeface="Arial" pitchFamily="34" charset="0"/>
            </a:endParaRPr>
          </a:p>
          <a:p>
            <a:pPr marL="0" lvl="1" indent="0">
              <a:buNone/>
            </a:pPr>
            <a:r>
              <a:rPr lang="is-IS" dirty="0" smtClean="0">
                <a:latin typeface="Arial" pitchFamily="34" charset="0"/>
                <a:cs typeface="Arial" pitchFamily="34" charset="0"/>
              </a:rPr>
              <a:t>2003 Evrópuár fatlaðra. Þátttaka á vinnumarkaði í 	brennidepli</a:t>
            </a:r>
          </a:p>
          <a:p>
            <a:pPr marL="0" indent="0">
              <a:buNone/>
            </a:pPr>
            <a:r>
              <a:rPr lang="is-IS" sz="2800" dirty="0" smtClean="0">
                <a:latin typeface="Arial" pitchFamily="34" charset="0"/>
                <a:cs typeface="Arial" pitchFamily="34" charset="0"/>
              </a:rPr>
              <a:t>2003 </a:t>
            </a:r>
            <a:r>
              <a:rPr lang="is-IS" sz="2800" dirty="0">
                <a:latin typeface="Arial" pitchFamily="34" charset="0"/>
                <a:cs typeface="Arial" pitchFamily="34" charset="0"/>
              </a:rPr>
              <a:t>Tilskipun ES um skyldur vinnuveitenda og aðlögun á </a:t>
            </a:r>
            <a:r>
              <a:rPr lang="is-IS" sz="2800" dirty="0" smtClean="0">
                <a:latin typeface="Arial" pitchFamily="34" charset="0"/>
                <a:cs typeface="Arial" pitchFamily="34" charset="0"/>
              </a:rPr>
              <a:t>	vinnustað  </a:t>
            </a:r>
          </a:p>
          <a:p>
            <a:pPr marL="0" indent="0">
              <a:buNone/>
            </a:pPr>
            <a:r>
              <a:rPr lang="is-IS" sz="2800" dirty="0" smtClean="0">
                <a:latin typeface="Arial" pitchFamily="34" charset="0"/>
                <a:cs typeface="Arial" pitchFamily="34" charset="0"/>
              </a:rPr>
              <a:t>2003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OECD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“Transforming Disability into Ability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 marL="0" lvl="1" indent="0">
              <a:buNone/>
            </a:pPr>
            <a:r>
              <a:rPr lang="is-IS" dirty="0" smtClean="0">
                <a:latin typeface="Arial" pitchFamily="34" charset="0"/>
                <a:cs typeface="Arial" pitchFamily="34" charset="0"/>
              </a:rPr>
              <a:t>2006 </a:t>
            </a:r>
            <a:r>
              <a:rPr lang="is-IS" dirty="0">
                <a:latin typeface="Arial" pitchFamily="34" charset="0"/>
                <a:cs typeface="Arial" pitchFamily="34" charset="0"/>
              </a:rPr>
              <a:t>“Hugmynd að betra samfélagi </a:t>
            </a:r>
            <a:r>
              <a:rPr lang="is-IS" sz="2100" dirty="0">
                <a:latin typeface="Arial" pitchFamily="34" charset="0"/>
                <a:cs typeface="Arial" pitchFamily="34" charset="0"/>
              </a:rPr>
              <a:t>–</a:t>
            </a:r>
            <a:r>
              <a:rPr lang="is-IS" dirty="0">
                <a:latin typeface="Arial" pitchFamily="34" charset="0"/>
                <a:cs typeface="Arial" pitchFamily="34" charset="0"/>
              </a:rPr>
              <a:t> eitt samfélag fyrir </a:t>
            </a:r>
            <a:r>
              <a:rPr lang="is-IS" dirty="0" smtClean="0">
                <a:latin typeface="Arial" pitchFamily="34" charset="0"/>
                <a:cs typeface="Arial" pitchFamily="34" charset="0"/>
              </a:rPr>
              <a:t>	alla”</a:t>
            </a:r>
            <a:r>
              <a:rPr lang="is-IS" dirty="0">
                <a:latin typeface="Arial" pitchFamily="34" charset="0"/>
                <a:cs typeface="Arial" pitchFamily="34" charset="0"/>
              </a:rPr>
              <a:t> </a:t>
            </a:r>
            <a:r>
              <a:rPr lang="is-IS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0" lvl="1" indent="0">
              <a:buNone/>
            </a:pPr>
            <a:r>
              <a:rPr lang="is-IS" dirty="0" smtClean="0">
                <a:latin typeface="Arial" pitchFamily="34" charset="0"/>
                <a:cs typeface="Arial" pitchFamily="34" charset="0"/>
              </a:rPr>
              <a:t>2006 Ný lög um vinnumarkaðsaðgerðir, atvinnumál fatlaðra  	skulu vera á verksviði Vinnumálastofnunar </a:t>
            </a:r>
          </a:p>
          <a:p>
            <a:pPr marL="0" lvl="1" indent="0">
              <a:buNone/>
            </a:pPr>
            <a:r>
              <a:rPr lang="is-IS" dirty="0" smtClean="0">
                <a:latin typeface="Arial" pitchFamily="34" charset="0"/>
                <a:cs typeface="Arial" pitchFamily="34" charset="0"/>
              </a:rPr>
              <a:t>2006 </a:t>
            </a:r>
            <a:r>
              <a:rPr lang="is-IS" dirty="0">
                <a:latin typeface="Arial" pitchFamily="34" charset="0"/>
                <a:cs typeface="Arial" pitchFamily="34" charset="0"/>
              </a:rPr>
              <a:t>Samningur Sameinuðu þjóðanna um réttindi fatlaðs </a:t>
            </a:r>
            <a:r>
              <a:rPr lang="is-IS" dirty="0" smtClean="0">
                <a:latin typeface="Arial" pitchFamily="34" charset="0"/>
                <a:cs typeface="Arial" pitchFamily="34" charset="0"/>
              </a:rPr>
              <a:t>	fólks </a:t>
            </a:r>
            <a:r>
              <a:rPr lang="is-IS" dirty="0">
                <a:latin typeface="Arial" pitchFamily="34" charset="0"/>
                <a:cs typeface="Arial" pitchFamily="34" charset="0"/>
              </a:rPr>
              <a:t>	</a:t>
            </a:r>
            <a:r>
              <a:rPr lang="is-IS" sz="2100" dirty="0">
                <a:latin typeface="Arial" pitchFamily="34" charset="0"/>
                <a:cs typeface="Arial" pitchFamily="34" charset="0"/>
              </a:rPr>
              <a:t>(Undirrritaður 2007 en ekki enn lögfestur hér á landi)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is-IS" sz="2600" dirty="0"/>
          </a:p>
          <a:p>
            <a:pPr marL="400050" lvl="2" indent="0">
              <a:buNone/>
            </a:pPr>
            <a:r>
              <a:rPr lang="is-IS" sz="1500" dirty="0" smtClean="0"/>
              <a:t>	</a:t>
            </a:r>
            <a:endParaRPr lang="is-IS" sz="2600" dirty="0" smtClean="0"/>
          </a:p>
          <a:p>
            <a:endParaRPr lang="is-IS" sz="2600" dirty="0" smtClean="0"/>
          </a:p>
          <a:p>
            <a:endParaRPr lang="is-IS" sz="3100" dirty="0" smtClean="0"/>
          </a:p>
          <a:p>
            <a:endParaRPr lang="is-IS" sz="3100" dirty="0" smtClean="0"/>
          </a:p>
          <a:p>
            <a:pPr marL="0" indent="0">
              <a:buNone/>
            </a:pPr>
            <a:endParaRPr lang="is-I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2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70412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s-IS" sz="2400" dirty="0">
                <a:latin typeface="Arial" pitchFamily="34" charset="0"/>
                <a:cs typeface="Arial" pitchFamily="34" charset="0"/>
              </a:rPr>
              <a:t>Þróun í stefnumótun 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is-I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5"/>
            <a:ext cx="8229600" cy="4680520"/>
          </a:xfrm>
        </p:spPr>
        <p:txBody>
          <a:bodyPr>
            <a:noAutofit/>
          </a:bodyPr>
          <a:lstStyle/>
          <a:p>
            <a:r>
              <a:rPr lang="is-IS" sz="1600" dirty="0">
                <a:latin typeface="Arial" pitchFamily="34" charset="0"/>
                <a:cs typeface="Arial" pitchFamily="34" charset="0"/>
              </a:rPr>
              <a:t>1989 	Alþingi samþykkir þingsályktun um fullgildingu </a:t>
            </a:r>
            <a:r>
              <a:rPr lang="is-IS" sz="1600" dirty="0" smtClean="0">
                <a:latin typeface="Arial" pitchFamily="34" charset="0"/>
                <a:cs typeface="Arial" pitchFamily="34" charset="0"/>
              </a:rPr>
              <a:t>alþjóðasamþykktar um 	starfsendurhæfingu og </a:t>
            </a:r>
            <a:r>
              <a:rPr lang="is-IS" sz="1600" dirty="0">
                <a:latin typeface="Arial" pitchFamily="34" charset="0"/>
                <a:cs typeface="Arial" pitchFamily="34" charset="0"/>
              </a:rPr>
              <a:t>atvinnumál </a:t>
            </a:r>
            <a:r>
              <a:rPr lang="is-IS" sz="1600" dirty="0" smtClean="0">
                <a:latin typeface="Arial" pitchFamily="34" charset="0"/>
                <a:cs typeface="Arial" pitchFamily="34" charset="0"/>
              </a:rPr>
              <a:t>fatlaðra</a:t>
            </a:r>
            <a:endParaRPr lang="is-IS" sz="1600" dirty="0">
              <a:latin typeface="Arial" pitchFamily="34" charset="0"/>
              <a:cs typeface="Arial" pitchFamily="34" charset="0"/>
            </a:endParaRPr>
          </a:p>
          <a:p>
            <a:r>
              <a:rPr lang="is-IS" sz="1600" dirty="0">
                <a:latin typeface="Arial" pitchFamily="34" charset="0"/>
                <a:cs typeface="Arial" pitchFamily="34" charset="0"/>
              </a:rPr>
              <a:t>1989 	Heimild til greiðslu </a:t>
            </a:r>
            <a:r>
              <a:rPr lang="is-IS" sz="1600" dirty="0" smtClean="0">
                <a:latin typeface="Arial" pitchFamily="34" charset="0"/>
                <a:cs typeface="Arial" pitchFamily="34" charset="0"/>
              </a:rPr>
              <a:t>endurhæfingarlífeyris sett </a:t>
            </a:r>
            <a:r>
              <a:rPr lang="is-IS" sz="1600" dirty="0">
                <a:latin typeface="Arial" pitchFamily="34" charset="0"/>
                <a:cs typeface="Arial" pitchFamily="34" charset="0"/>
              </a:rPr>
              <a:t>inn í lög um almannatryggingar.</a:t>
            </a:r>
          </a:p>
          <a:p>
            <a:r>
              <a:rPr lang="is-IS" sz="1600" dirty="0">
                <a:latin typeface="Arial" pitchFamily="34" charset="0"/>
                <a:cs typeface="Arial" pitchFamily="34" charset="0"/>
              </a:rPr>
              <a:t>1999 	Félag íslenskra endurhæfingarlækna setur fram tillögur um stefnumörkun í </a:t>
            </a:r>
            <a:r>
              <a:rPr lang="is-IS" sz="1600" dirty="0" smtClean="0">
                <a:latin typeface="Arial" pitchFamily="34" charset="0"/>
                <a:cs typeface="Arial" pitchFamily="34" charset="0"/>
              </a:rPr>
              <a:t>	endurhæfingu. - Örorkumatsstaðall innleiddur</a:t>
            </a:r>
            <a:endParaRPr lang="is-IS" sz="1600" dirty="0">
              <a:latin typeface="Arial" pitchFamily="34" charset="0"/>
              <a:cs typeface="Arial" pitchFamily="34" charset="0"/>
            </a:endParaRPr>
          </a:p>
          <a:p>
            <a:r>
              <a:rPr lang="is-IS" sz="1600" dirty="0">
                <a:latin typeface="Arial" pitchFamily="34" charset="0"/>
                <a:cs typeface="Arial" pitchFamily="34" charset="0"/>
              </a:rPr>
              <a:t>2005 	</a:t>
            </a:r>
            <a:r>
              <a:rPr lang="is-IS" sz="1600" dirty="0" smtClean="0">
                <a:latin typeface="Arial" pitchFamily="34" charset="0"/>
                <a:cs typeface="Arial" pitchFamily="34" charset="0"/>
              </a:rPr>
              <a:t>Skýrsla starfshóps heilbrigðis- og tryggingamálaráðuneytis um 	starfsendurhæfingu</a:t>
            </a:r>
            <a:endParaRPr lang="is-IS" sz="1600" dirty="0">
              <a:latin typeface="Arial" pitchFamily="34" charset="0"/>
              <a:cs typeface="Arial" pitchFamily="34" charset="0"/>
            </a:endParaRPr>
          </a:p>
          <a:p>
            <a:r>
              <a:rPr lang="is-IS" sz="1600" dirty="0" smtClean="0">
                <a:latin typeface="Arial" pitchFamily="34" charset="0"/>
                <a:cs typeface="Arial" pitchFamily="34" charset="0"/>
              </a:rPr>
              <a:t>2007 </a:t>
            </a:r>
            <a:r>
              <a:rPr lang="is-IS" sz="1600" dirty="0">
                <a:latin typeface="Arial" pitchFamily="34" charset="0"/>
                <a:cs typeface="Arial" pitchFamily="34" charset="0"/>
              </a:rPr>
              <a:t>	Skýrsla nefndar forsætisráðuneytis um endurskoðun örorkumats og eflingu </a:t>
            </a:r>
            <a:r>
              <a:rPr lang="is-IS" sz="1600" dirty="0" smtClean="0">
                <a:latin typeface="Arial" pitchFamily="34" charset="0"/>
                <a:cs typeface="Arial" pitchFamily="34" charset="0"/>
              </a:rPr>
              <a:t>	starfsendurhæfingar (Bollanefnd)</a:t>
            </a:r>
            <a:endParaRPr lang="is-IS" sz="1600" dirty="0">
              <a:latin typeface="Arial" pitchFamily="34" charset="0"/>
              <a:cs typeface="Arial" pitchFamily="34" charset="0"/>
            </a:endParaRPr>
          </a:p>
          <a:p>
            <a:r>
              <a:rPr lang="is-IS" sz="1600" dirty="0">
                <a:latin typeface="Arial" pitchFamily="34" charset="0"/>
                <a:cs typeface="Arial" pitchFamily="34" charset="0"/>
              </a:rPr>
              <a:t>2008 	Alþýðusamband Íslands og Samtök atvinnulífsins stofna endurhæfingarsjóð sem </a:t>
            </a:r>
            <a:r>
              <a:rPr lang="is-IS" sz="1600" dirty="0" smtClean="0">
                <a:latin typeface="Arial" pitchFamily="34" charset="0"/>
                <a:cs typeface="Arial" pitchFamily="34" charset="0"/>
              </a:rPr>
              <a:t>	verður </a:t>
            </a:r>
            <a:r>
              <a:rPr lang="is-IS" sz="1600" dirty="0">
                <a:latin typeface="Arial" pitchFamily="34" charset="0"/>
                <a:cs typeface="Arial" pitchFamily="34" charset="0"/>
              </a:rPr>
              <a:t>að </a:t>
            </a:r>
            <a:r>
              <a:rPr lang="is-IS" sz="1600" dirty="0" smtClean="0">
                <a:latin typeface="Arial" pitchFamily="34" charset="0"/>
                <a:cs typeface="Arial" pitchFamily="34" charset="0"/>
              </a:rPr>
              <a:t>VIRK Starfsendurhæfingarsjóði</a:t>
            </a:r>
            <a:endParaRPr lang="is-IS" sz="1600" dirty="0">
              <a:latin typeface="Arial" pitchFamily="34" charset="0"/>
              <a:cs typeface="Arial" pitchFamily="34" charset="0"/>
            </a:endParaRPr>
          </a:p>
          <a:p>
            <a:r>
              <a:rPr lang="is-IS" sz="1600" dirty="0">
                <a:latin typeface="Arial" pitchFamily="34" charset="0"/>
                <a:cs typeface="Arial" pitchFamily="34" charset="0"/>
              </a:rPr>
              <a:t>2009 	Ákvæði um endurhæfingarlífeyri er sett inn í lög um félagslega </a:t>
            </a:r>
            <a:r>
              <a:rPr lang="is-IS" sz="1600" dirty="0" smtClean="0">
                <a:latin typeface="Arial" pitchFamily="34" charset="0"/>
                <a:cs typeface="Arial" pitchFamily="34" charset="0"/>
              </a:rPr>
              <a:t>aðstoð </a:t>
            </a:r>
          </a:p>
          <a:p>
            <a:r>
              <a:rPr lang="is-IS" sz="1600" dirty="0" smtClean="0">
                <a:latin typeface="Arial" pitchFamily="34" charset="0"/>
                <a:cs typeface="Arial" pitchFamily="34" charset="0"/>
              </a:rPr>
              <a:t>2009 </a:t>
            </a:r>
            <a:r>
              <a:rPr lang="is-IS" sz="1600" dirty="0">
                <a:latin typeface="Arial" pitchFamily="34" charset="0"/>
                <a:cs typeface="Arial" pitchFamily="34" charset="0"/>
              </a:rPr>
              <a:t>	</a:t>
            </a:r>
            <a:r>
              <a:rPr lang="is-IS" sz="1600" dirty="0" smtClean="0">
                <a:latin typeface="Arial" pitchFamily="34" charset="0"/>
                <a:cs typeface="Arial" pitchFamily="34" charset="0"/>
              </a:rPr>
              <a:t>„Drög að starfshæfnimati“. Skýrsla faghóps félagsmálaráðuneytis um </a:t>
            </a:r>
            <a:r>
              <a:rPr lang="is-IS" sz="1600" dirty="0">
                <a:latin typeface="Arial" pitchFamily="34" charset="0"/>
                <a:cs typeface="Arial" pitchFamily="34" charset="0"/>
              </a:rPr>
              <a:t>aðferðir </a:t>
            </a:r>
            <a:r>
              <a:rPr lang="is-IS" sz="1600" dirty="0" smtClean="0">
                <a:latin typeface="Arial" pitchFamily="34" charset="0"/>
                <a:cs typeface="Arial" pitchFamily="34" charset="0"/>
              </a:rPr>
              <a:t>	við </a:t>
            </a:r>
            <a:r>
              <a:rPr lang="is-IS" sz="1600" dirty="0">
                <a:latin typeface="Arial" pitchFamily="34" charset="0"/>
                <a:cs typeface="Arial" pitchFamily="34" charset="0"/>
              </a:rPr>
              <a:t>mat á </a:t>
            </a:r>
            <a:r>
              <a:rPr lang="is-IS" sz="1600" dirty="0" smtClean="0">
                <a:latin typeface="Arial" pitchFamily="34" charset="0"/>
                <a:cs typeface="Arial" pitchFamily="34" charset="0"/>
              </a:rPr>
              <a:t>	starfshæfni </a:t>
            </a:r>
          </a:p>
          <a:p>
            <a:r>
              <a:rPr lang="is-IS" sz="1600" dirty="0" smtClean="0">
                <a:latin typeface="Arial" pitchFamily="34" charset="0"/>
                <a:cs typeface="Arial" pitchFamily="34" charset="0"/>
              </a:rPr>
              <a:t>2012 </a:t>
            </a:r>
            <a:r>
              <a:rPr lang="is-IS" sz="1600" dirty="0">
                <a:latin typeface="Arial" pitchFamily="34" charset="0"/>
                <a:cs typeface="Arial" pitchFamily="34" charset="0"/>
              </a:rPr>
              <a:t>	Lög </a:t>
            </a:r>
            <a:r>
              <a:rPr lang="is-IS" sz="1600" dirty="0" smtClean="0">
                <a:latin typeface="Arial" pitchFamily="34" charset="0"/>
                <a:cs typeface="Arial" pitchFamily="34" charset="0"/>
              </a:rPr>
              <a:t>um </a:t>
            </a:r>
            <a:r>
              <a:rPr lang="is-IS" sz="1600" dirty="0">
                <a:latin typeface="Arial" pitchFamily="34" charset="0"/>
                <a:cs typeface="Arial" pitchFamily="34" charset="0"/>
              </a:rPr>
              <a:t>atvinnutengda starfsendurhæfingu og starfsemi </a:t>
            </a:r>
            <a:r>
              <a:rPr lang="is-IS" sz="1600" dirty="0" smtClean="0">
                <a:latin typeface="Arial" pitchFamily="34" charset="0"/>
                <a:cs typeface="Arial" pitchFamily="34" charset="0"/>
              </a:rPr>
              <a:t>	starfsendurhæfingarsjóða.</a:t>
            </a:r>
          </a:p>
          <a:p>
            <a:r>
              <a:rPr lang="is-IS" sz="1600" dirty="0" smtClean="0">
                <a:latin typeface="Arial" pitchFamily="34" charset="0"/>
                <a:cs typeface="Arial" pitchFamily="34" charset="0"/>
              </a:rPr>
              <a:t>2013 	Skipuð nefnd félags og tryggingamálráðherra um endurskoðun laga um 	almannatryggingar</a:t>
            </a:r>
            <a:endParaRPr lang="is-IS" sz="1600" dirty="0">
              <a:latin typeface="Arial" pitchFamily="34" charset="0"/>
              <a:cs typeface="Arial" pitchFamily="34" charset="0"/>
            </a:endParaRPr>
          </a:p>
          <a:p>
            <a:endParaRPr lang="is-IS" sz="1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3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0072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980728"/>
            <a:ext cx="784887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s-IS" sz="2400" dirty="0" smtClean="0">
                <a:latin typeface="Arial" pitchFamily="34" charset="0"/>
                <a:cs typeface="Arial" pitchFamily="34" charset="0"/>
              </a:rPr>
              <a:t>leggur 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fulltrúi hagsmunasamtaka fatlaðra í 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nefndinni áherslu 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á 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að 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vinna við útfærslu og framkvæmd tillagnanna </a:t>
            </a:r>
            <a:endParaRPr lang="is-IS" sz="2400" dirty="0" smtClean="0">
              <a:latin typeface="Arial" pitchFamily="34" charset="0"/>
              <a:cs typeface="Arial" pitchFamily="34" charset="0"/>
            </a:endParaRPr>
          </a:p>
          <a:p>
            <a:endParaRPr lang="is-IS" sz="24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is-IS" sz="2400" dirty="0" smtClean="0">
                <a:latin typeface="Arial" pitchFamily="34" charset="0"/>
                <a:cs typeface="Arial" pitchFamily="34" charset="0"/>
              </a:rPr>
              <a:t>megi 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ekki undir 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neinum kringumstæðum 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verða til þess að skerða rétt öryrkja, 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heldur 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sé um ný réttindi að 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ræða og tækifæri 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til samfélagslegrar þátttöku og lífsgæða. </a:t>
            </a:r>
            <a:endParaRPr lang="is-I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is-IS" sz="2400" dirty="0">
                <a:latin typeface="Arial" pitchFamily="34" charset="0"/>
                <a:cs typeface="Arial" pitchFamily="34" charset="0"/>
              </a:rPr>
              <a:t>o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g að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is-IS" sz="2400" dirty="0" smtClean="0">
                <a:latin typeface="Arial" pitchFamily="34" charset="0"/>
                <a:cs typeface="Arial" pitchFamily="34" charset="0"/>
              </a:rPr>
              <a:t>tillögum hagsmunasamtakanna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, um einföldun almannatrygginga og 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ótekjutengdan grunnlífeyri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, þurfi að finna stað í nýju kerfi færnimats og mats á starfsgetu.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is-IS" sz="4000" dirty="0"/>
              <a:t>Í sérstakri bókun við </a:t>
            </a:r>
            <a:r>
              <a:rPr lang="is-IS" sz="4000" dirty="0" smtClean="0"/>
              <a:t>skýrslu „Bollanefndar</a:t>
            </a:r>
            <a:r>
              <a:rPr lang="is-IS" dirty="0" smtClean="0"/>
              <a:t>“</a:t>
            </a:r>
            <a:r>
              <a:rPr lang="is-IS" altLang="is-IS" dirty="0"/>
              <a:t/>
            </a:r>
            <a:br>
              <a:rPr lang="is-IS" altLang="is-IS" dirty="0"/>
            </a:br>
            <a:endParaRPr lang="is-I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4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7231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s-IS" sz="3200" dirty="0" smtClean="0">
                <a:latin typeface="Arial" pitchFamily="34" charset="0"/>
                <a:cs typeface="Arial" pitchFamily="34" charset="0"/>
              </a:rPr>
              <a:t>Hugmyndafræðilegur bakgrunnur</a:t>
            </a:r>
            <a:br>
              <a:rPr lang="is-IS" sz="3200" dirty="0" smtClean="0">
                <a:latin typeface="Arial" pitchFamily="34" charset="0"/>
                <a:cs typeface="Arial" pitchFamily="34" charset="0"/>
              </a:rPr>
            </a:br>
            <a:r>
              <a:rPr lang="is-IS" sz="3200" dirty="0" smtClean="0">
                <a:latin typeface="Arial" pitchFamily="34" charset="0"/>
                <a:cs typeface="Arial" pitchFamily="34" charset="0"/>
              </a:rPr>
              <a:t>tillagna um starfsgetumat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s-IS" sz="2400" dirty="0" smtClean="0">
                <a:latin typeface="Arial" pitchFamily="34" charset="0"/>
                <a:cs typeface="Arial" pitchFamily="34" charset="0"/>
              </a:rPr>
              <a:t>Einn vinnumarkaður fyrir alla</a:t>
            </a:r>
          </a:p>
          <a:p>
            <a:pPr eaLnBrk="1" hangingPunct="1">
              <a:lnSpc>
                <a:spcPct val="90000"/>
              </a:lnSpc>
            </a:pPr>
            <a:r>
              <a:rPr lang="is-IS" sz="2400" dirty="0" smtClean="0">
                <a:latin typeface="Arial" pitchFamily="34" charset="0"/>
                <a:cs typeface="Arial" pitchFamily="34" charset="0"/>
              </a:rPr>
              <a:t>Félagslega sjónarhornið</a:t>
            </a:r>
          </a:p>
          <a:p>
            <a:pPr eaLnBrk="1" hangingPunct="1">
              <a:lnSpc>
                <a:spcPct val="90000"/>
              </a:lnSpc>
            </a:pPr>
            <a:r>
              <a:rPr lang="is-IS" sz="2400" dirty="0" smtClean="0">
                <a:latin typeface="Arial" pitchFamily="34" charset="0"/>
                <a:cs typeface="Arial" pitchFamily="34" charset="0"/>
              </a:rPr>
              <a:t>Sjálfsforræði í eigin málum</a:t>
            </a:r>
          </a:p>
          <a:p>
            <a:pPr eaLnBrk="1" hangingPunct="1">
              <a:lnSpc>
                <a:spcPct val="90000"/>
              </a:lnSpc>
            </a:pPr>
            <a:r>
              <a:rPr lang="is-IS" sz="2400" dirty="0" smtClean="0">
                <a:latin typeface="Arial" pitchFamily="34" charset="0"/>
                <a:cs typeface="Arial" pitchFamily="34" charset="0"/>
              </a:rPr>
              <a:t>Sáttmáli Sameinuðu þjóðanna um réttindi fatlaðs fólks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is-I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s-IS" sz="2400" dirty="0" smtClean="0">
                <a:latin typeface="Arial" pitchFamily="34" charset="0"/>
                <a:cs typeface="Arial" pitchFamily="34" charset="0"/>
              </a:rPr>
              <a:t>OECD – “Transforming Disability into Ability”</a:t>
            </a:r>
          </a:p>
          <a:p>
            <a:pPr eaLnBrk="1" hangingPunct="1">
              <a:lnSpc>
                <a:spcPct val="90000"/>
              </a:lnSpc>
            </a:pPr>
            <a:r>
              <a:rPr lang="is-IS" sz="2400" dirty="0" smtClean="0">
                <a:latin typeface="Arial" pitchFamily="34" charset="0"/>
                <a:cs typeface="Arial" pitchFamily="34" charset="0"/>
              </a:rPr>
              <a:t>WHO Alþjóða heilbrigðisstofnunin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is-IS" sz="2400" dirty="0" smtClean="0">
                <a:latin typeface="Arial" pitchFamily="34" charset="0"/>
                <a:cs typeface="Arial" pitchFamily="34" charset="0"/>
              </a:rPr>
              <a:t>ICF – flokkunar og kóðunarkerfi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is-I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is-IS" sz="2400" dirty="0" smtClean="0"/>
          </a:p>
          <a:p>
            <a:pPr eaLnBrk="1" hangingPunct="1">
              <a:lnSpc>
                <a:spcPct val="90000"/>
              </a:lnSpc>
            </a:pPr>
            <a:endParaRPr lang="is-IS" sz="24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5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8051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s-IS" dirty="0" smtClean="0">
                <a:latin typeface="Arial" pitchFamily="34" charset="0"/>
                <a:cs typeface="Arial" pitchFamily="34" charset="0"/>
              </a:rPr>
              <a:t>Nokkur hugtök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is-IS" sz="2400" b="1" dirty="0" smtClean="0">
                <a:latin typeface="Arial" pitchFamily="34" charset="0"/>
                <a:cs typeface="Arial" pitchFamily="34" charset="0"/>
              </a:rPr>
              <a:t>Starfsgeta 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–</a:t>
            </a:r>
            <a:r>
              <a:rPr lang="is-IS" sz="2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færni einstaklings í líkamlegu, andlegu og félagslegu tilliti, til að taka virkan þátt í samfélaginu þ.m.t. að afla sér lífssviðurværis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endParaRPr lang="is-IS" sz="24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is-IS" sz="2400" b="1" dirty="0" smtClean="0">
                <a:latin typeface="Arial" pitchFamily="34" charset="0"/>
                <a:cs typeface="Arial" pitchFamily="34" charset="0"/>
              </a:rPr>
              <a:t>Starfsgetumat 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–</a:t>
            </a:r>
            <a:r>
              <a:rPr lang="is-I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heildrænt mat á starfsgetu</a:t>
            </a:r>
          </a:p>
          <a:p>
            <a:pPr>
              <a:lnSpc>
                <a:spcPct val="80000"/>
              </a:lnSpc>
            </a:pPr>
            <a:endParaRPr lang="is-IS" sz="24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is-IS" sz="2400" b="1" dirty="0" smtClean="0">
                <a:latin typeface="Arial" pitchFamily="34" charset="0"/>
                <a:cs typeface="Arial" pitchFamily="34" charset="0"/>
              </a:rPr>
              <a:t>Stöðumat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 – mat á þörf fyrir stoðþjónustu</a:t>
            </a:r>
          </a:p>
          <a:p>
            <a:pPr>
              <a:lnSpc>
                <a:spcPct val="80000"/>
              </a:lnSpc>
            </a:pPr>
            <a:endParaRPr lang="is-IS" sz="24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is-IS" sz="2400" b="1" dirty="0" smtClean="0">
                <a:latin typeface="Arial" pitchFamily="34" charset="0"/>
                <a:cs typeface="Arial" pitchFamily="34" charset="0"/>
              </a:rPr>
              <a:t>Starfsendurhæfing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 - miðar 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að því að einstaklingur sem býr við veikindi eða fötlun öðlist eins góða líkamlega, andlega og félagslega færni og unnt 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er.</a:t>
            </a:r>
          </a:p>
          <a:p>
            <a:pPr lvl="1">
              <a:lnSpc>
                <a:spcPct val="80000"/>
              </a:lnSpc>
            </a:pPr>
            <a:r>
              <a:rPr lang="is-IS" sz="2000" dirty="0" smtClean="0">
                <a:latin typeface="Arial" pitchFamily="34" charset="0"/>
                <a:cs typeface="Arial" pitchFamily="34" charset="0"/>
              </a:rPr>
              <a:t>Í </a:t>
            </a:r>
            <a:r>
              <a:rPr lang="is-IS" sz="2000" dirty="0">
                <a:latin typeface="Arial" pitchFamily="34" charset="0"/>
                <a:cs typeface="Arial" pitchFamily="34" charset="0"/>
              </a:rPr>
              <a:t>henni felast ýmis úrræði og leiðir sem stuðla að virkri þátttöku einstaklingsins í </a:t>
            </a:r>
            <a:r>
              <a:rPr lang="is-IS" sz="2000" dirty="0" smtClean="0">
                <a:latin typeface="Arial" pitchFamily="34" charset="0"/>
                <a:cs typeface="Arial" pitchFamily="34" charset="0"/>
              </a:rPr>
              <a:t>samfélaginu m.a. nám</a:t>
            </a:r>
            <a:endParaRPr lang="is-IS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is-IS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is-IS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is-I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eaLnBrk="1" hangingPunct="1">
              <a:lnSpc>
                <a:spcPct val="80000"/>
              </a:lnSpc>
              <a:buNone/>
            </a:pPr>
            <a:endParaRPr lang="is-IS" sz="2400" b="1" i="1" dirty="0">
              <a:latin typeface="Arial" pitchFamily="34" charset="0"/>
              <a:cs typeface="Arial" pitchFamily="34" charset="0"/>
            </a:endParaRPr>
          </a:p>
          <a:p>
            <a:pPr marL="457200" lvl="1" indent="0" eaLnBrk="1" hangingPunct="1">
              <a:lnSpc>
                <a:spcPct val="80000"/>
              </a:lnSpc>
              <a:buNone/>
            </a:pPr>
            <a:endParaRPr lang="is-IS" sz="24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6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71400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/>
          </a:p>
        </p:txBody>
      </p:sp>
      <p:sp>
        <p:nvSpPr>
          <p:cNvPr id="5" name="Rectangle 4"/>
          <p:cNvSpPr/>
          <p:nvPr/>
        </p:nvSpPr>
        <p:spPr>
          <a:xfrm>
            <a:off x="683568" y="751344"/>
            <a:ext cx="784887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s-IS" sz="2400" dirty="0">
                <a:latin typeface="Arial" pitchFamily="34" charset="0"/>
                <a:cs typeface="Arial" pitchFamily="34" charset="0"/>
              </a:rPr>
              <a:t>Örykjabandalagið leggur áherslu á 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að</a:t>
            </a:r>
            <a:endParaRPr lang="is-IS" sz="2400" dirty="0">
              <a:latin typeface="Arial" pitchFamily="34" charset="0"/>
              <a:cs typeface="Arial" pitchFamily="34" charset="0"/>
            </a:endParaRPr>
          </a:p>
          <a:p>
            <a:endParaRPr lang="is-IS" sz="24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is-IS" sz="2400" dirty="0" smtClean="0">
                <a:latin typeface="Arial" pitchFamily="34" charset="0"/>
                <a:cs typeface="Arial" pitchFamily="34" charset="0"/>
              </a:rPr>
              <a:t>Menntun 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er mikilvægt hreyfiafl sem breytir stöðu 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einstaklingsins.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s-IS" sz="2400" dirty="0" smtClean="0">
                <a:latin typeface="Arial" pitchFamily="34" charset="0"/>
                <a:cs typeface="Arial" pitchFamily="34" charset="0"/>
              </a:rPr>
              <a:t>Með 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aukinni menntun 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eru 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slegnar margar flugur í einu höggi, s.s. aukin persónuleg hæfni, styrkt staða og auknir möguleikar á vinnumarkaði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is-I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is-IS" sz="2400" dirty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is-IS" sz="2400" dirty="0">
                <a:latin typeface="Arial" pitchFamily="34" charset="0"/>
                <a:cs typeface="Arial" pitchFamily="34" charset="0"/>
              </a:rPr>
              <a:t>Það er því mikilvægt að nám sé viðurkenndur liður í starfsendurhæfingu á hinum ýmsu stigum hennar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/>
            <a:endParaRPr lang="is-IS" sz="2400" dirty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is-IS" sz="2400" dirty="0">
                <a:latin typeface="Arial" pitchFamily="34" charset="0"/>
                <a:cs typeface="Arial" pitchFamily="34" charset="0"/>
              </a:rPr>
              <a:t>Mikill sveigjanleiki þarf að vera í hversu lengi fólk fær notið endurhæfingarlífeyris.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7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90190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490066"/>
          </a:xfrm>
        </p:spPr>
        <p:txBody>
          <a:bodyPr>
            <a:normAutofit fontScale="90000"/>
          </a:bodyPr>
          <a:lstStyle/>
          <a:p>
            <a:endParaRPr lang="is-IS" altLang="is-IS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824537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is-IS" sz="2400" dirty="0">
                <a:latin typeface="Arial" pitchFamily="34" charset="0"/>
                <a:cs typeface="Arial" pitchFamily="34" charset="0"/>
              </a:rPr>
              <a:t>Að mati 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ÖBÍ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þarf:</a:t>
            </a:r>
          </a:p>
          <a:p>
            <a:pPr>
              <a:defRPr/>
            </a:pPr>
            <a:r>
              <a:rPr lang="is-IS" sz="2400" dirty="0" smtClean="0">
                <a:latin typeface="Arial" pitchFamily="34" charset="0"/>
                <a:cs typeface="Arial" pitchFamily="34" charset="0"/>
              </a:rPr>
              <a:t>Réttur 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til stoðþjónustu (í víðum skilningi) og 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aðlögunar </a:t>
            </a:r>
            <a:r>
              <a:rPr lang="is-IS" sz="2400" dirty="0">
                <a:latin typeface="Arial" pitchFamily="34" charset="0"/>
                <a:cs typeface="Arial" pitchFamily="34" charset="0"/>
              </a:rPr>
              <a:t>(vinnu)umhverfis að vera </a:t>
            </a:r>
            <a:r>
              <a:rPr lang="is-IS" sz="2400" dirty="0" smtClean="0">
                <a:latin typeface="Arial" pitchFamily="34" charset="0"/>
                <a:cs typeface="Arial" pitchFamily="34" charset="0"/>
              </a:rPr>
              <a:t>tryggður </a:t>
            </a:r>
          </a:p>
          <a:p>
            <a:pPr>
              <a:defRPr/>
            </a:pPr>
            <a:r>
              <a:rPr lang="is-IS" sz="2400" dirty="0" smtClean="0">
                <a:latin typeface="Arial" pitchFamily="34" charset="0"/>
                <a:cs typeface="Arial" pitchFamily="34" charset="0"/>
              </a:rPr>
              <a:t>Kostnaður við stoðþjónustu að vera aðgreindur frá framfærslu</a:t>
            </a:r>
          </a:p>
          <a:p>
            <a:pPr lvl="0"/>
            <a:r>
              <a:rPr lang="is-IS" altLang="is-I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Aukakostnaður vinnuveitanda, að fást endurgreiddur  frá opinberum aðilum (ríki eða sveitarfélög)</a:t>
            </a:r>
          </a:p>
          <a:p>
            <a:pPr marL="0" lvl="0" indent="0">
              <a:buNone/>
            </a:pPr>
            <a:r>
              <a:rPr lang="is-IS" altLang="is-IS" sz="2400" dirty="0" smtClean="0">
                <a:latin typeface="Arial" pitchFamily="34" charset="0"/>
                <a:cs typeface="Arial" pitchFamily="34" charset="0"/>
              </a:rPr>
              <a:t>Réttur </a:t>
            </a:r>
            <a:r>
              <a:rPr lang="is-IS" altLang="is-IS" sz="2400" dirty="0">
                <a:latin typeface="Arial" pitchFamily="34" charset="0"/>
                <a:cs typeface="Arial" pitchFamily="34" charset="0"/>
              </a:rPr>
              <a:t>viðkomandi á því að niðurstöðum stöðumats verði fylgt eftir, </a:t>
            </a:r>
            <a:r>
              <a:rPr lang="is-IS" altLang="is-IS" sz="2400" dirty="0" smtClean="0">
                <a:latin typeface="Arial" pitchFamily="34" charset="0"/>
                <a:cs typeface="Arial" pitchFamily="34" charset="0"/>
              </a:rPr>
              <a:t>þarf að vera tryggður </a:t>
            </a:r>
            <a:r>
              <a:rPr lang="is-IS" altLang="is-IS" sz="2400" dirty="0">
                <a:latin typeface="Arial" pitchFamily="34" charset="0"/>
                <a:cs typeface="Arial" pitchFamily="34" charset="0"/>
              </a:rPr>
              <a:t>og ljóst hverjir bera á því fjárhagslega ábyrgð og hverjir framkvæmd</a:t>
            </a:r>
            <a:r>
              <a:rPr lang="is-IS" altLang="is-I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is-IS" altLang="is-I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8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66823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is-IS" dirty="0" smtClean="0"/>
              <a:t>Ferli starfsgetumat</a:t>
            </a:r>
            <a:endParaRPr lang="is-I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Guðrún Hannesdóttir</a:t>
            </a:r>
            <a:endParaRPr lang="is-I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/>
              <a:t>9</a:t>
            </a:fld>
            <a:endParaRPr lang="is-IS"/>
          </a:p>
        </p:txBody>
      </p:sp>
      <p:sp>
        <p:nvSpPr>
          <p:cNvPr id="21" name="Rounded Rectangle 20"/>
          <p:cNvSpPr/>
          <p:nvPr/>
        </p:nvSpPr>
        <p:spPr>
          <a:xfrm>
            <a:off x="274289" y="908719"/>
            <a:ext cx="5233815" cy="208823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sp>
        <p:nvSpPr>
          <p:cNvPr id="22" name="Rounded Rectangle 21"/>
          <p:cNvSpPr/>
          <p:nvPr/>
        </p:nvSpPr>
        <p:spPr>
          <a:xfrm>
            <a:off x="327142" y="3167102"/>
            <a:ext cx="5180962" cy="14140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sp>
        <p:nvSpPr>
          <p:cNvPr id="23" name="Rounded Rectangle 22"/>
          <p:cNvSpPr/>
          <p:nvPr/>
        </p:nvSpPr>
        <p:spPr>
          <a:xfrm>
            <a:off x="513184" y="4644430"/>
            <a:ext cx="4994919" cy="79347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sp>
        <p:nvSpPr>
          <p:cNvPr id="24" name="Rounded Rectangle 23"/>
          <p:cNvSpPr/>
          <p:nvPr/>
        </p:nvSpPr>
        <p:spPr>
          <a:xfrm>
            <a:off x="5868144" y="2060849"/>
            <a:ext cx="2952328" cy="290674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sp>
        <p:nvSpPr>
          <p:cNvPr id="25" name="TextBox 24"/>
          <p:cNvSpPr txBox="1"/>
          <p:nvPr/>
        </p:nvSpPr>
        <p:spPr>
          <a:xfrm>
            <a:off x="971601" y="908720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s-IS" sz="2000" b="1" dirty="0" smtClean="0">
                <a:latin typeface="Arial" pitchFamily="34" charset="0"/>
                <a:cs typeface="Arial" pitchFamily="34" charset="0"/>
              </a:rPr>
              <a:t>Grunnmat</a:t>
            </a:r>
            <a:endParaRPr lang="is-I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5529" y="1412776"/>
            <a:ext cx="52225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 smtClean="0">
                <a:latin typeface="Arial" pitchFamily="34" charset="0"/>
                <a:cs typeface="Arial" pitchFamily="34" charset="0"/>
              </a:rPr>
              <a:t>Staðan greind, upplýsinga aflað, skimað fyrir ýmsum þáttum. Samskipti, tækifæri til snemmtækrar íhlutunar metin. Ráð veitt, möguleikar metnir. Endurhæfingaráætlun gerð með markmiðum og úrræðum. 	</a:t>
            </a:r>
            <a:r>
              <a:rPr lang="is-IS" u="sng" dirty="0" smtClean="0">
                <a:latin typeface="Arial" pitchFamily="34" charset="0"/>
                <a:cs typeface="Arial" pitchFamily="34" charset="0"/>
              </a:rPr>
              <a:t>Ákvörðun</a:t>
            </a:r>
            <a:endParaRPr lang="is-IS" u="sng" dirty="0">
              <a:latin typeface="Arial" pitchFamily="34" charset="0"/>
              <a:cs typeface="Arial" pitchFamily="34" charset="0"/>
            </a:endParaRPr>
          </a:p>
          <a:p>
            <a:endParaRPr lang="is-IS" dirty="0" smtClean="0"/>
          </a:p>
        </p:txBody>
      </p:sp>
      <p:cxnSp>
        <p:nvCxnSpPr>
          <p:cNvPr id="29" name="Straight Arrow Connector 28"/>
          <p:cNvCxnSpPr>
            <a:endCxn id="32" idx="0"/>
          </p:cNvCxnSpPr>
          <p:nvPr/>
        </p:nvCxnSpPr>
        <p:spPr>
          <a:xfrm flipH="1">
            <a:off x="2987825" y="2987325"/>
            <a:ext cx="54006" cy="170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30533" y="3157475"/>
            <a:ext cx="51145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s-IS" b="1" dirty="0" smtClean="0">
                <a:latin typeface="Arial" pitchFamily="34" charset="0"/>
                <a:cs typeface="Arial" pitchFamily="34" charset="0"/>
              </a:rPr>
              <a:t>Sérhæft mat</a:t>
            </a:r>
          </a:p>
          <a:p>
            <a:r>
              <a:rPr lang="is-IS" dirty="0" smtClean="0">
                <a:latin typeface="Arial" pitchFamily="34" charset="0"/>
                <a:cs typeface="Arial" pitchFamily="34" charset="0"/>
              </a:rPr>
              <a:t>Byggir á grunnmati og mati þar sem kóðunarkerfi ICF er lagt til grundvallar. Niðurstöður settar fram í starfsgetumati. 			</a:t>
            </a:r>
            <a:r>
              <a:rPr lang="is-IS" u="sng" dirty="0" smtClean="0">
                <a:latin typeface="Arial" pitchFamily="34" charset="0"/>
                <a:cs typeface="Arial" pitchFamily="34" charset="0"/>
              </a:rPr>
              <a:t>Ákvörðun</a:t>
            </a:r>
          </a:p>
          <a:p>
            <a:endParaRPr lang="is-IS" dirty="0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5508104" y="2659271"/>
            <a:ext cx="360040" cy="3376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868144" y="3514222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683569" y="4791577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s-IS" b="1" dirty="0" smtClean="0">
                <a:latin typeface="Arial" pitchFamily="34" charset="0"/>
                <a:cs typeface="Arial" pitchFamily="34" charset="0"/>
              </a:rPr>
              <a:t>Endurmat</a:t>
            </a:r>
            <a:r>
              <a:rPr lang="is-I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is-IS" dirty="0" smtClean="0">
                <a:latin typeface="Arial" pitchFamily="34" charset="0"/>
                <a:cs typeface="Arial" pitchFamily="34" charset="0"/>
              </a:rPr>
              <a:t>eftir þörfum og aðstæðum. </a:t>
            </a:r>
            <a:r>
              <a:rPr lang="is-IS" u="sng" dirty="0" smtClean="0">
                <a:latin typeface="Arial" pitchFamily="34" charset="0"/>
                <a:cs typeface="Arial" pitchFamily="34" charset="0"/>
              </a:rPr>
              <a:t>Ákvörðun</a:t>
            </a:r>
            <a:endParaRPr lang="is-IS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868144" y="2564904"/>
            <a:ext cx="30963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s-IS" b="1" dirty="0" smtClean="0">
                <a:latin typeface="Arial" pitchFamily="34" charset="0"/>
                <a:cs typeface="Arial" pitchFamily="34" charset="0"/>
              </a:rPr>
              <a:t>Niðurstaða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s-IS" dirty="0">
                <a:latin typeface="Arial" pitchFamily="34" charset="0"/>
                <a:cs typeface="Arial" pitchFamily="34" charset="0"/>
              </a:rPr>
              <a:t>e</a:t>
            </a:r>
            <a:r>
              <a:rPr lang="is-IS" dirty="0" smtClean="0">
                <a:latin typeface="Arial" pitchFamily="34" charset="0"/>
                <a:cs typeface="Arial" pitchFamily="34" charset="0"/>
              </a:rPr>
              <a:t>ndurhæfing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s-IS" dirty="0">
                <a:latin typeface="Arial" pitchFamily="34" charset="0"/>
                <a:cs typeface="Arial" pitchFamily="34" charset="0"/>
              </a:rPr>
              <a:t>l</a:t>
            </a:r>
            <a:r>
              <a:rPr lang="is-IS" dirty="0" smtClean="0">
                <a:latin typeface="Arial" pitchFamily="34" charset="0"/>
                <a:cs typeface="Arial" pitchFamily="34" charset="0"/>
              </a:rPr>
              <a:t>ítil sem engin starfsgeta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s-IS" dirty="0">
                <a:latin typeface="Arial" pitchFamily="34" charset="0"/>
                <a:cs typeface="Arial" pitchFamily="34" charset="0"/>
              </a:rPr>
              <a:t>v</a:t>
            </a:r>
            <a:r>
              <a:rPr lang="is-IS" dirty="0" smtClean="0">
                <a:latin typeface="Arial" pitchFamily="34" charset="0"/>
                <a:cs typeface="Arial" pitchFamily="34" charset="0"/>
              </a:rPr>
              <a:t>erulega skert starfsgeta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s-IS" dirty="0">
                <a:latin typeface="Arial" pitchFamily="34" charset="0"/>
                <a:cs typeface="Arial" pitchFamily="34" charset="0"/>
              </a:rPr>
              <a:t>n</a:t>
            </a:r>
            <a:r>
              <a:rPr lang="is-IS" dirty="0" smtClean="0">
                <a:latin typeface="Arial" pitchFamily="34" charset="0"/>
                <a:cs typeface="Arial" pitchFamily="34" charset="0"/>
              </a:rPr>
              <a:t>okkur starfsgeta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s-IS" dirty="0">
                <a:latin typeface="Arial" pitchFamily="34" charset="0"/>
                <a:cs typeface="Arial" pitchFamily="34" charset="0"/>
              </a:rPr>
              <a:t>v</a:t>
            </a:r>
            <a:r>
              <a:rPr lang="is-IS" dirty="0" smtClean="0">
                <a:latin typeface="Arial" pitchFamily="34" charset="0"/>
                <a:cs typeface="Arial" pitchFamily="34" charset="0"/>
              </a:rPr>
              <a:t>iðunandi starfsgeta</a:t>
            </a:r>
            <a:endParaRPr lang="is-I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5" name="Straight Arrow Connector 54"/>
          <p:cNvCxnSpPr>
            <a:endCxn id="32" idx="2"/>
          </p:cNvCxnSpPr>
          <p:nvPr/>
        </p:nvCxnSpPr>
        <p:spPr>
          <a:xfrm flipH="1">
            <a:off x="2987825" y="4427486"/>
            <a:ext cx="48396" cy="4843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endCxn id="23" idx="3"/>
          </p:cNvCxnSpPr>
          <p:nvPr/>
        </p:nvCxnSpPr>
        <p:spPr>
          <a:xfrm flipH="1">
            <a:off x="5508103" y="4644430"/>
            <a:ext cx="360041" cy="3967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23" idx="3"/>
          </p:cNvCxnSpPr>
          <p:nvPr/>
        </p:nvCxnSpPr>
        <p:spPr>
          <a:xfrm flipV="1">
            <a:off x="5508103" y="4644430"/>
            <a:ext cx="360041" cy="3967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stCxn id="32" idx="3"/>
          </p:cNvCxnSpPr>
          <p:nvPr/>
        </p:nvCxnSpPr>
        <p:spPr>
          <a:xfrm flipV="1">
            <a:off x="5545117" y="3789040"/>
            <a:ext cx="323027" cy="2455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645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1434</TotalTime>
  <Words>614</Words>
  <Application>Microsoft Office PowerPoint</Application>
  <PresentationFormat>On-screen Show (4:3)</PresentationFormat>
  <Paragraphs>149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Starfsgetumat</vt:lpstr>
      <vt:lpstr>Virk velferð - Eitt samfélag fyrir alla </vt:lpstr>
      <vt:lpstr>Þróun í stefnumótun  </vt:lpstr>
      <vt:lpstr>Í sérstakri bókun við skýrslu „Bollanefndar“ </vt:lpstr>
      <vt:lpstr>Hugmyndafræðilegur bakgrunnur tillagna um starfsgetumat</vt:lpstr>
      <vt:lpstr>Nokkur hugtök</vt:lpstr>
      <vt:lpstr>PowerPoint Presentation</vt:lpstr>
      <vt:lpstr>PowerPoint Presentation</vt:lpstr>
      <vt:lpstr>Ferli starfsgetumat</vt:lpstr>
      <vt:lpstr>Starfsgetumat tillaga ÖBÍ að niðurstöðu:</vt:lpstr>
      <vt:lpstr>PowerPoint Presentation</vt:lpstr>
      <vt:lpstr>Vinnu- og velferðarstofnun (VVS) ÖBÍ gerir tillögu um að: </vt:lpstr>
      <vt:lpstr>Framtíðarsýn?  draumur um virkt samfélag fyrir alla 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Margrét Ögn Rafnsdóttir</dc:creator>
  <cp:lastModifiedBy>Sigríður Hanna Ingólfsdóttir</cp:lastModifiedBy>
  <cp:revision>154</cp:revision>
  <cp:lastPrinted>2016-05-25T01:49:21Z</cp:lastPrinted>
  <dcterms:created xsi:type="dcterms:W3CDTF">2016-05-04T14:22:44Z</dcterms:created>
  <dcterms:modified xsi:type="dcterms:W3CDTF">2016-06-07T13:45:22Z</dcterms:modified>
</cp:coreProperties>
</file>