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3"/>
  </p:notesMasterIdLst>
  <p:sldIdLst>
    <p:sldId id="258" r:id="rId3"/>
    <p:sldId id="278" r:id="rId4"/>
    <p:sldId id="260" r:id="rId5"/>
    <p:sldId id="261" r:id="rId6"/>
    <p:sldId id="273" r:id="rId7"/>
    <p:sldId id="262" r:id="rId8"/>
    <p:sldId id="263" r:id="rId9"/>
    <p:sldId id="265" r:id="rId10"/>
    <p:sldId id="264" r:id="rId11"/>
    <p:sldId id="266" r:id="rId12"/>
    <p:sldId id="268" r:id="rId13"/>
    <p:sldId id="269" r:id="rId14"/>
    <p:sldId id="270" r:id="rId15"/>
    <p:sldId id="279" r:id="rId16"/>
    <p:sldId id="272" r:id="rId17"/>
    <p:sldId id="271" r:id="rId18"/>
    <p:sldId id="274" r:id="rId19"/>
    <p:sldId id="275" r:id="rId20"/>
    <p:sldId id="276" r:id="rId21"/>
    <p:sldId id="277" r:id="rId22"/>
  </p:sldIdLst>
  <p:sldSz cx="9144000" cy="6858000" type="screen4x3"/>
  <p:notesSz cx="6858000" cy="9144000"/>
  <p:defaultText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5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s-I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3896BC-8C75-4B96-8B19-D9620DA1E29F}" type="datetimeFigureOut">
              <a:rPr lang="is-IS" smtClean="0"/>
              <a:t>25.5.2016</a:t>
            </a:fld>
            <a:endParaRPr lang="is-I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s-I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s-I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37A24E-D63A-4703-B60E-02F5BD8B88F6}" type="slidenum">
              <a:rPr lang="is-IS" smtClean="0"/>
              <a:t>‹#›</a:t>
            </a:fld>
            <a:endParaRPr lang="is-IS"/>
          </a:p>
        </p:txBody>
      </p:sp>
    </p:spTree>
    <p:extLst>
      <p:ext uri="{BB962C8B-B14F-4D97-AF65-F5344CB8AC3E}">
        <p14:creationId xmlns:p14="http://schemas.microsoft.com/office/powerpoint/2010/main" val="3827878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is-I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s-IS"/>
          </a:p>
        </p:txBody>
      </p:sp>
      <p:sp>
        <p:nvSpPr>
          <p:cNvPr id="4" name="Date Placeholder 3"/>
          <p:cNvSpPr>
            <a:spLocks noGrp="1"/>
          </p:cNvSpPr>
          <p:nvPr>
            <p:ph type="dt" sz="half" idx="10"/>
          </p:nvPr>
        </p:nvSpPr>
        <p:spPr/>
        <p:txBody>
          <a:bodyPr/>
          <a:lstStyle/>
          <a:p>
            <a:fld id="{540B3C6D-086E-4E77-B659-4299D3307831}"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4179039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6CF7BA74-4078-4A7A-8560-130F95BCB3DF}"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1383554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s-I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64E03D96-1783-4B1C-8933-1730E0235656}"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3777178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s-I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s-IS"/>
          </a:p>
        </p:txBody>
      </p:sp>
      <p:sp>
        <p:nvSpPr>
          <p:cNvPr id="4" name="Date Placeholder 3"/>
          <p:cNvSpPr>
            <a:spLocks noGrp="1"/>
          </p:cNvSpPr>
          <p:nvPr>
            <p:ph type="dt" sz="half" idx="10"/>
          </p:nvPr>
        </p:nvSpPr>
        <p:spPr/>
        <p:txBody>
          <a:bodyPr/>
          <a:lstStyle/>
          <a:p>
            <a:fld id="{34DA79BC-15E8-4998-BA0A-586D9DA8ED04}" type="datetime4">
              <a:rPr lang="is-IS" smtClean="0"/>
              <a:t>25. maí 2016</a:t>
            </a:fld>
            <a:endParaRPr lang="is-IS"/>
          </a:p>
        </p:txBody>
      </p:sp>
      <p:sp>
        <p:nvSpPr>
          <p:cNvPr id="5" name="Footer Placeholder 4"/>
          <p:cNvSpPr>
            <a:spLocks noGrp="1"/>
          </p:cNvSpPr>
          <p:nvPr>
            <p:ph type="ftr" sz="quarter" idx="11"/>
          </p:nvPr>
        </p:nvSpPr>
        <p:spPr/>
        <p:txBody>
          <a:bodyPr/>
          <a:lstStyle/>
          <a:p>
            <a:r>
              <a:rPr lang="is-IS" smtClean="0"/>
              <a:t>Sigríður Hanna Ingólfsdóttir, félagsráðgjafi ÖBÍ </a:t>
            </a:r>
            <a:endParaRPr lang="is-IS"/>
          </a:p>
        </p:txBody>
      </p:sp>
      <p:sp>
        <p:nvSpPr>
          <p:cNvPr id="6" name="Slide Number Placeholder 5"/>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3477534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8C1A1D9D-2A00-49FA-847A-C2A65DF764E4}" type="datetime4">
              <a:rPr lang="is-IS" smtClean="0"/>
              <a:t>25. maí 2016</a:t>
            </a:fld>
            <a:endParaRPr lang="is-IS"/>
          </a:p>
        </p:txBody>
      </p:sp>
      <p:sp>
        <p:nvSpPr>
          <p:cNvPr id="5" name="Footer Placeholder 4"/>
          <p:cNvSpPr>
            <a:spLocks noGrp="1"/>
          </p:cNvSpPr>
          <p:nvPr>
            <p:ph type="ftr" sz="quarter" idx="11"/>
          </p:nvPr>
        </p:nvSpPr>
        <p:spPr/>
        <p:txBody>
          <a:bodyPr/>
          <a:lstStyle/>
          <a:p>
            <a:r>
              <a:rPr lang="is-IS" smtClean="0"/>
              <a:t>Sigríður Hanna Ingólfsdóttir, félagsráðgjafi ÖBÍ </a:t>
            </a:r>
            <a:endParaRPr lang="is-IS"/>
          </a:p>
        </p:txBody>
      </p:sp>
      <p:sp>
        <p:nvSpPr>
          <p:cNvPr id="6" name="Slide Number Placeholder 5"/>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33759698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s-I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8D0FA4-EB4E-4207-A4F4-EDF9EA764655}" type="datetime4">
              <a:rPr lang="is-IS" smtClean="0"/>
              <a:t>25. maí 2016</a:t>
            </a:fld>
            <a:endParaRPr lang="is-IS"/>
          </a:p>
        </p:txBody>
      </p:sp>
      <p:sp>
        <p:nvSpPr>
          <p:cNvPr id="5" name="Footer Placeholder 4"/>
          <p:cNvSpPr>
            <a:spLocks noGrp="1"/>
          </p:cNvSpPr>
          <p:nvPr>
            <p:ph type="ftr" sz="quarter" idx="11"/>
          </p:nvPr>
        </p:nvSpPr>
        <p:spPr/>
        <p:txBody>
          <a:bodyPr/>
          <a:lstStyle/>
          <a:p>
            <a:r>
              <a:rPr lang="is-IS" smtClean="0"/>
              <a:t>Sigríður Hanna Ingólfsdóttir, félagsráðgjafi ÖBÍ </a:t>
            </a:r>
            <a:endParaRPr lang="is-IS"/>
          </a:p>
        </p:txBody>
      </p:sp>
      <p:sp>
        <p:nvSpPr>
          <p:cNvPr id="6" name="Slide Number Placeholder 5"/>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1356954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Date Placeholder 4"/>
          <p:cNvSpPr>
            <a:spLocks noGrp="1"/>
          </p:cNvSpPr>
          <p:nvPr>
            <p:ph type="dt" sz="half" idx="10"/>
          </p:nvPr>
        </p:nvSpPr>
        <p:spPr/>
        <p:txBody>
          <a:bodyPr/>
          <a:lstStyle/>
          <a:p>
            <a:fld id="{DDE152B3-9533-40EC-BE7D-893B1714744F}" type="datetime4">
              <a:rPr lang="is-IS" smtClean="0"/>
              <a:t>25. maí 2016</a:t>
            </a:fld>
            <a:endParaRPr lang="is-IS"/>
          </a:p>
        </p:txBody>
      </p:sp>
      <p:sp>
        <p:nvSpPr>
          <p:cNvPr id="6" name="Footer Placeholder 5"/>
          <p:cNvSpPr>
            <a:spLocks noGrp="1"/>
          </p:cNvSpPr>
          <p:nvPr>
            <p:ph type="ftr" sz="quarter" idx="11"/>
          </p:nvPr>
        </p:nvSpPr>
        <p:spPr/>
        <p:txBody>
          <a:bodyPr/>
          <a:lstStyle/>
          <a:p>
            <a:r>
              <a:rPr lang="is-IS" smtClean="0"/>
              <a:t>Sigríður Hanna Ingólfsdóttir, félagsráðgjafi ÖBÍ </a:t>
            </a:r>
            <a:endParaRPr lang="is-IS"/>
          </a:p>
        </p:txBody>
      </p:sp>
      <p:sp>
        <p:nvSpPr>
          <p:cNvPr id="7" name="Slide Number Placeholder 6"/>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42853082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s-I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7" name="Date Placeholder 6"/>
          <p:cNvSpPr>
            <a:spLocks noGrp="1"/>
          </p:cNvSpPr>
          <p:nvPr>
            <p:ph type="dt" sz="half" idx="10"/>
          </p:nvPr>
        </p:nvSpPr>
        <p:spPr/>
        <p:txBody>
          <a:bodyPr/>
          <a:lstStyle/>
          <a:p>
            <a:fld id="{35540154-64FE-435E-8CE8-0F6188231373}" type="datetime4">
              <a:rPr lang="is-IS" smtClean="0"/>
              <a:t>25. maí 2016</a:t>
            </a:fld>
            <a:endParaRPr lang="is-IS"/>
          </a:p>
        </p:txBody>
      </p:sp>
      <p:sp>
        <p:nvSpPr>
          <p:cNvPr id="8" name="Footer Placeholder 7"/>
          <p:cNvSpPr>
            <a:spLocks noGrp="1"/>
          </p:cNvSpPr>
          <p:nvPr>
            <p:ph type="ftr" sz="quarter" idx="11"/>
          </p:nvPr>
        </p:nvSpPr>
        <p:spPr/>
        <p:txBody>
          <a:bodyPr/>
          <a:lstStyle/>
          <a:p>
            <a:r>
              <a:rPr lang="is-IS" smtClean="0"/>
              <a:t>Sigríður Hanna Ingólfsdóttir, félagsráðgjafi ÖBÍ </a:t>
            </a:r>
            <a:endParaRPr lang="is-IS"/>
          </a:p>
        </p:txBody>
      </p:sp>
      <p:sp>
        <p:nvSpPr>
          <p:cNvPr id="9" name="Slide Number Placeholder 8"/>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1083595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Date Placeholder 2"/>
          <p:cNvSpPr>
            <a:spLocks noGrp="1"/>
          </p:cNvSpPr>
          <p:nvPr>
            <p:ph type="dt" sz="half" idx="10"/>
          </p:nvPr>
        </p:nvSpPr>
        <p:spPr/>
        <p:txBody>
          <a:bodyPr/>
          <a:lstStyle/>
          <a:p>
            <a:fld id="{DC45EC1A-68D1-410D-935A-85585BA76277}" type="datetime4">
              <a:rPr lang="is-IS" smtClean="0"/>
              <a:t>25. maí 2016</a:t>
            </a:fld>
            <a:endParaRPr lang="is-IS"/>
          </a:p>
        </p:txBody>
      </p:sp>
      <p:sp>
        <p:nvSpPr>
          <p:cNvPr id="4" name="Footer Placeholder 3"/>
          <p:cNvSpPr>
            <a:spLocks noGrp="1"/>
          </p:cNvSpPr>
          <p:nvPr>
            <p:ph type="ftr" sz="quarter" idx="11"/>
          </p:nvPr>
        </p:nvSpPr>
        <p:spPr/>
        <p:txBody>
          <a:bodyPr/>
          <a:lstStyle/>
          <a:p>
            <a:r>
              <a:rPr lang="is-IS" smtClean="0"/>
              <a:t>Sigríður Hanna Ingólfsdóttir, félagsráðgjafi ÖBÍ </a:t>
            </a:r>
            <a:endParaRPr lang="is-IS"/>
          </a:p>
        </p:txBody>
      </p:sp>
      <p:sp>
        <p:nvSpPr>
          <p:cNvPr id="5" name="Slide Number Placeholder 4"/>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9622275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C75D0E-3D4B-45F7-8B93-51D4292DB321}" type="datetime4">
              <a:rPr lang="is-IS" smtClean="0"/>
              <a:t>25. maí 2016</a:t>
            </a:fld>
            <a:endParaRPr lang="is-IS"/>
          </a:p>
        </p:txBody>
      </p:sp>
      <p:sp>
        <p:nvSpPr>
          <p:cNvPr id="3" name="Footer Placeholder 2"/>
          <p:cNvSpPr>
            <a:spLocks noGrp="1"/>
          </p:cNvSpPr>
          <p:nvPr>
            <p:ph type="ftr" sz="quarter" idx="11"/>
          </p:nvPr>
        </p:nvSpPr>
        <p:spPr/>
        <p:txBody>
          <a:bodyPr/>
          <a:lstStyle/>
          <a:p>
            <a:r>
              <a:rPr lang="is-IS" smtClean="0"/>
              <a:t>Sigríður Hanna Ingólfsdóttir, félagsráðgjafi ÖBÍ </a:t>
            </a:r>
            <a:endParaRPr lang="is-IS"/>
          </a:p>
        </p:txBody>
      </p:sp>
      <p:sp>
        <p:nvSpPr>
          <p:cNvPr id="4" name="Slide Number Placeholder 3"/>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36584289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s-I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DEB7EC-D8DA-441E-BDA0-6F61B3263E75}" type="datetime4">
              <a:rPr lang="is-IS" smtClean="0"/>
              <a:t>25. maí 2016</a:t>
            </a:fld>
            <a:endParaRPr lang="is-IS"/>
          </a:p>
        </p:txBody>
      </p:sp>
      <p:sp>
        <p:nvSpPr>
          <p:cNvPr id="6" name="Footer Placeholder 5"/>
          <p:cNvSpPr>
            <a:spLocks noGrp="1"/>
          </p:cNvSpPr>
          <p:nvPr>
            <p:ph type="ftr" sz="quarter" idx="11"/>
          </p:nvPr>
        </p:nvSpPr>
        <p:spPr/>
        <p:txBody>
          <a:bodyPr/>
          <a:lstStyle/>
          <a:p>
            <a:r>
              <a:rPr lang="is-IS" smtClean="0"/>
              <a:t>Sigríður Hanna Ingólfsdóttir, félagsráðgjafi ÖBÍ </a:t>
            </a:r>
            <a:endParaRPr lang="is-IS"/>
          </a:p>
        </p:txBody>
      </p:sp>
      <p:sp>
        <p:nvSpPr>
          <p:cNvPr id="7" name="Slide Number Placeholder 6"/>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2212145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is-IS" dirty="0"/>
          </a:p>
        </p:txBody>
      </p:sp>
      <p:sp>
        <p:nvSpPr>
          <p:cNvPr id="3" name="Content Placeholder 2"/>
          <p:cNvSpPr>
            <a:spLocks noGrp="1"/>
          </p:cNvSpPr>
          <p:nvPr>
            <p:ph idx="1"/>
          </p:nvPr>
        </p:nvSpPr>
        <p:spPr>
          <a:xfrm>
            <a:off x="457200" y="1600201"/>
            <a:ext cx="8229600" cy="42050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4" name="Date Placeholder 3"/>
          <p:cNvSpPr>
            <a:spLocks noGrp="1"/>
          </p:cNvSpPr>
          <p:nvPr>
            <p:ph type="dt" sz="half" idx="10"/>
          </p:nvPr>
        </p:nvSpPr>
        <p:spPr/>
        <p:txBody>
          <a:bodyPr/>
          <a:lstStyle/>
          <a:p>
            <a:fld id="{F0988DAF-5484-4F60-8DFD-44F870BF140D}"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16862421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s-I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s-I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0C292C-F523-4EC8-BC65-0A1D17332E71}" type="datetime4">
              <a:rPr lang="is-IS" smtClean="0"/>
              <a:t>25. maí 2016</a:t>
            </a:fld>
            <a:endParaRPr lang="is-IS"/>
          </a:p>
        </p:txBody>
      </p:sp>
      <p:sp>
        <p:nvSpPr>
          <p:cNvPr id="6" name="Footer Placeholder 5"/>
          <p:cNvSpPr>
            <a:spLocks noGrp="1"/>
          </p:cNvSpPr>
          <p:nvPr>
            <p:ph type="ftr" sz="quarter" idx="11"/>
          </p:nvPr>
        </p:nvSpPr>
        <p:spPr/>
        <p:txBody>
          <a:bodyPr/>
          <a:lstStyle/>
          <a:p>
            <a:r>
              <a:rPr lang="is-IS" smtClean="0"/>
              <a:t>Sigríður Hanna Ingólfsdóttir, félagsráðgjafi ÖBÍ </a:t>
            </a:r>
            <a:endParaRPr lang="is-IS"/>
          </a:p>
        </p:txBody>
      </p:sp>
      <p:sp>
        <p:nvSpPr>
          <p:cNvPr id="7" name="Slide Number Placeholder 6"/>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18733267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E13D5455-9D65-4F1D-AD02-707F71D86468}" type="datetime4">
              <a:rPr lang="is-IS" smtClean="0"/>
              <a:t>25. maí 2016</a:t>
            </a:fld>
            <a:endParaRPr lang="is-IS"/>
          </a:p>
        </p:txBody>
      </p:sp>
      <p:sp>
        <p:nvSpPr>
          <p:cNvPr id="5" name="Footer Placeholder 4"/>
          <p:cNvSpPr>
            <a:spLocks noGrp="1"/>
          </p:cNvSpPr>
          <p:nvPr>
            <p:ph type="ftr" sz="quarter" idx="11"/>
          </p:nvPr>
        </p:nvSpPr>
        <p:spPr/>
        <p:txBody>
          <a:bodyPr/>
          <a:lstStyle/>
          <a:p>
            <a:r>
              <a:rPr lang="is-IS" smtClean="0"/>
              <a:t>Sigríður Hanna Ingólfsdóttir, félagsráðgjafi ÖBÍ </a:t>
            </a:r>
            <a:endParaRPr lang="is-IS"/>
          </a:p>
        </p:txBody>
      </p:sp>
      <p:sp>
        <p:nvSpPr>
          <p:cNvPr id="6" name="Slide Number Placeholder 5"/>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3514358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s-I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10"/>
          </p:nvPr>
        </p:nvSpPr>
        <p:spPr/>
        <p:txBody>
          <a:bodyPr/>
          <a:lstStyle/>
          <a:p>
            <a:fld id="{BDE75807-9B24-4BE9-BADB-B2B9779033DB}" type="datetime4">
              <a:rPr lang="is-IS" smtClean="0"/>
              <a:t>25. maí 2016</a:t>
            </a:fld>
            <a:endParaRPr lang="is-IS"/>
          </a:p>
        </p:txBody>
      </p:sp>
      <p:sp>
        <p:nvSpPr>
          <p:cNvPr id="5" name="Footer Placeholder 4"/>
          <p:cNvSpPr>
            <a:spLocks noGrp="1"/>
          </p:cNvSpPr>
          <p:nvPr>
            <p:ph type="ftr" sz="quarter" idx="11"/>
          </p:nvPr>
        </p:nvSpPr>
        <p:spPr/>
        <p:txBody>
          <a:bodyPr/>
          <a:lstStyle/>
          <a:p>
            <a:r>
              <a:rPr lang="is-IS" smtClean="0"/>
              <a:t>Sigríður Hanna Ingólfsdóttir, félagsráðgjafi ÖBÍ </a:t>
            </a:r>
            <a:endParaRPr lang="is-IS"/>
          </a:p>
        </p:txBody>
      </p:sp>
      <p:sp>
        <p:nvSpPr>
          <p:cNvPr id="6" name="Slide Number Placeholder 5"/>
          <p:cNvSpPr>
            <a:spLocks noGrp="1"/>
          </p:cNvSpPr>
          <p:nvPr>
            <p:ph type="sldNum" sz="quarter" idx="12"/>
          </p:nvPr>
        </p:nvSpPr>
        <p:spPr/>
        <p:txBody>
          <a:bodyPr/>
          <a:lstStyle/>
          <a:p>
            <a:fld id="{33DECECD-CD55-4EAC-A8F1-76D79A48D909}" type="slidenum">
              <a:rPr lang="is-IS" smtClean="0"/>
              <a:t>‹#›</a:t>
            </a:fld>
            <a:endParaRPr lang="is-IS"/>
          </a:p>
        </p:txBody>
      </p:sp>
    </p:spTree>
    <p:extLst>
      <p:ext uri="{BB962C8B-B14F-4D97-AF65-F5344CB8AC3E}">
        <p14:creationId xmlns:p14="http://schemas.microsoft.com/office/powerpoint/2010/main" val="3789783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is-I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388AB4-8E5E-4800-B17E-5EC910A9D12B}"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1009504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Content Placeholder 2"/>
          <p:cNvSpPr>
            <a:spLocks noGrp="1"/>
          </p:cNvSpPr>
          <p:nvPr>
            <p:ph sz="half" idx="1"/>
          </p:nvPr>
        </p:nvSpPr>
        <p:spPr>
          <a:xfrm>
            <a:off x="457200" y="1600201"/>
            <a:ext cx="4038600" cy="42770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Content Placeholder 3"/>
          <p:cNvSpPr>
            <a:spLocks noGrp="1"/>
          </p:cNvSpPr>
          <p:nvPr>
            <p:ph sz="half" idx="2"/>
          </p:nvPr>
        </p:nvSpPr>
        <p:spPr>
          <a:xfrm>
            <a:off x="4648200" y="1600201"/>
            <a:ext cx="4038600" cy="42770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Date Placeholder 4"/>
          <p:cNvSpPr>
            <a:spLocks noGrp="1"/>
          </p:cNvSpPr>
          <p:nvPr>
            <p:ph type="dt" sz="half" idx="10"/>
          </p:nvPr>
        </p:nvSpPr>
        <p:spPr/>
        <p:txBody>
          <a:bodyPr/>
          <a:lstStyle/>
          <a:p>
            <a:fld id="{CF1ECF8A-F633-4766-8B7A-8384F1D294BB}" type="datetime4">
              <a:rPr lang="is-IS" smtClean="0">
                <a:solidFill>
                  <a:prstClr val="black">
                    <a:tint val="75000"/>
                  </a:prstClr>
                </a:solidFill>
              </a:rPr>
              <a:t>25. maí 2016</a:t>
            </a:fld>
            <a:endParaRPr lang="is-IS">
              <a:solidFill>
                <a:prstClr val="black">
                  <a:tint val="75000"/>
                </a:prstClr>
              </a:solidFill>
            </a:endParaRPr>
          </a:p>
        </p:txBody>
      </p:sp>
      <p:sp>
        <p:nvSpPr>
          <p:cNvPr id="6" name="Footer Placeholder 5"/>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7" name="Slide Number Placeholder 6"/>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4139273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s-I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7023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7023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7" name="Date Placeholder 6"/>
          <p:cNvSpPr>
            <a:spLocks noGrp="1"/>
          </p:cNvSpPr>
          <p:nvPr>
            <p:ph type="dt" sz="half" idx="10"/>
          </p:nvPr>
        </p:nvSpPr>
        <p:spPr/>
        <p:txBody>
          <a:bodyPr/>
          <a:lstStyle/>
          <a:p>
            <a:fld id="{DDC86B48-4BC5-4C81-A1B1-5F3F2858C0DB}" type="datetime4">
              <a:rPr lang="is-IS" smtClean="0">
                <a:solidFill>
                  <a:prstClr val="black">
                    <a:tint val="75000"/>
                  </a:prstClr>
                </a:solidFill>
              </a:rPr>
              <a:t>25. maí 2016</a:t>
            </a:fld>
            <a:endParaRPr lang="is-IS">
              <a:solidFill>
                <a:prstClr val="black">
                  <a:tint val="75000"/>
                </a:prstClr>
              </a:solidFill>
            </a:endParaRPr>
          </a:p>
        </p:txBody>
      </p:sp>
      <p:sp>
        <p:nvSpPr>
          <p:cNvPr id="8" name="Footer Placeholder 7"/>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9" name="Slide Number Placeholder 8"/>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2725896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s-IS"/>
          </a:p>
        </p:txBody>
      </p:sp>
      <p:sp>
        <p:nvSpPr>
          <p:cNvPr id="3" name="Date Placeholder 2"/>
          <p:cNvSpPr>
            <a:spLocks noGrp="1"/>
          </p:cNvSpPr>
          <p:nvPr>
            <p:ph type="dt" sz="half" idx="10"/>
          </p:nvPr>
        </p:nvSpPr>
        <p:spPr/>
        <p:txBody>
          <a:bodyPr/>
          <a:lstStyle/>
          <a:p>
            <a:fld id="{8F017A0E-585C-498F-98F0-60550947641B}" type="datetime4">
              <a:rPr lang="is-IS" smtClean="0">
                <a:solidFill>
                  <a:prstClr val="black">
                    <a:tint val="75000"/>
                  </a:prstClr>
                </a:solidFill>
              </a:rPr>
              <a:t>25. maí 2016</a:t>
            </a:fld>
            <a:endParaRPr lang="is-IS">
              <a:solidFill>
                <a:prstClr val="black">
                  <a:tint val="75000"/>
                </a:prstClr>
              </a:solidFill>
            </a:endParaRPr>
          </a:p>
        </p:txBody>
      </p:sp>
      <p:sp>
        <p:nvSpPr>
          <p:cNvPr id="4" name="Footer Placeholder 3"/>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5" name="Slide Number Placeholder 4"/>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2139020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EAD8E9-D1DF-4001-8F39-B85F59F69A06}" type="datetime4">
              <a:rPr lang="is-IS" smtClean="0">
                <a:solidFill>
                  <a:prstClr val="black">
                    <a:tint val="75000"/>
                  </a:prstClr>
                </a:solidFill>
              </a:rPr>
              <a:t>25. maí 2016</a:t>
            </a:fld>
            <a:endParaRPr lang="is-IS">
              <a:solidFill>
                <a:prstClr val="black">
                  <a:tint val="75000"/>
                </a:prstClr>
              </a:solidFill>
            </a:endParaRPr>
          </a:p>
        </p:txBody>
      </p:sp>
      <p:sp>
        <p:nvSpPr>
          <p:cNvPr id="3" name="Footer Placeholder 2"/>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4" name="Slide Number Placeholder 3"/>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3839666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s-IS"/>
          </a:p>
        </p:txBody>
      </p:sp>
      <p:sp>
        <p:nvSpPr>
          <p:cNvPr id="3" name="Content Placeholder 2"/>
          <p:cNvSpPr>
            <a:spLocks noGrp="1"/>
          </p:cNvSpPr>
          <p:nvPr>
            <p:ph idx="1"/>
          </p:nvPr>
        </p:nvSpPr>
        <p:spPr>
          <a:xfrm>
            <a:off x="3575050" y="273051"/>
            <a:ext cx="5111750" cy="5542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Text Placeholder 3"/>
          <p:cNvSpPr>
            <a:spLocks noGrp="1"/>
          </p:cNvSpPr>
          <p:nvPr>
            <p:ph type="body" sz="half" idx="2"/>
          </p:nvPr>
        </p:nvSpPr>
        <p:spPr>
          <a:xfrm>
            <a:off x="457200" y="1435101"/>
            <a:ext cx="3008313" cy="444217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BDEF9D-4698-4227-BF23-9B8683B949EE}" type="datetime4">
              <a:rPr lang="is-IS" smtClean="0">
                <a:solidFill>
                  <a:prstClr val="black">
                    <a:tint val="75000"/>
                  </a:prstClr>
                </a:solidFill>
              </a:rPr>
              <a:t>25. maí 2016</a:t>
            </a:fld>
            <a:endParaRPr lang="is-IS">
              <a:solidFill>
                <a:prstClr val="black">
                  <a:tint val="75000"/>
                </a:prstClr>
              </a:solidFill>
            </a:endParaRPr>
          </a:p>
        </p:txBody>
      </p:sp>
      <p:sp>
        <p:nvSpPr>
          <p:cNvPr id="6" name="Footer Placeholder 5"/>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7" name="Slide Number Placeholder 6"/>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2302893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s-I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s-IS"/>
          </a:p>
        </p:txBody>
      </p:sp>
      <p:sp>
        <p:nvSpPr>
          <p:cNvPr id="4" name="Text Placeholder 3"/>
          <p:cNvSpPr>
            <a:spLocks noGrp="1"/>
          </p:cNvSpPr>
          <p:nvPr>
            <p:ph type="body" sz="half" idx="2"/>
          </p:nvPr>
        </p:nvSpPr>
        <p:spPr>
          <a:xfrm>
            <a:off x="1792288" y="5367338"/>
            <a:ext cx="5486400" cy="4379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079BDC-605F-4CAB-BB14-82D85EA3BFEB}" type="datetime4">
              <a:rPr lang="is-IS" smtClean="0">
                <a:solidFill>
                  <a:prstClr val="black">
                    <a:tint val="75000"/>
                  </a:prstClr>
                </a:solidFill>
              </a:rPr>
              <a:t>25. maí 2016</a:t>
            </a:fld>
            <a:endParaRPr lang="is-IS">
              <a:solidFill>
                <a:prstClr val="black">
                  <a:tint val="75000"/>
                </a:prstClr>
              </a:solidFill>
            </a:endParaRPr>
          </a:p>
        </p:txBody>
      </p:sp>
      <p:sp>
        <p:nvSpPr>
          <p:cNvPr id="6" name="Footer Placeholder 5"/>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7" name="Slide Number Placeholder 6"/>
          <p:cNvSpPr>
            <a:spLocks noGrp="1"/>
          </p:cNvSpPr>
          <p:nvPr>
            <p:ph type="sldNum" sz="quarter" idx="12"/>
          </p:nvPr>
        </p:nvSpPr>
        <p:spPr/>
        <p:txBody>
          <a:body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spTree>
    <p:extLst>
      <p:ext uri="{BB962C8B-B14F-4D97-AF65-F5344CB8AC3E}">
        <p14:creationId xmlns:p14="http://schemas.microsoft.com/office/powerpoint/2010/main" val="1229461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 y="0"/>
            <a:ext cx="1896094" cy="1412776"/>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is-IS" dirty="0"/>
          </a:p>
        </p:txBody>
      </p:sp>
      <p:sp>
        <p:nvSpPr>
          <p:cNvPr id="3" name="Text Placeholder 2"/>
          <p:cNvSpPr>
            <a:spLocks noGrp="1"/>
          </p:cNvSpPr>
          <p:nvPr>
            <p:ph type="body" idx="1"/>
          </p:nvPr>
        </p:nvSpPr>
        <p:spPr>
          <a:xfrm>
            <a:off x="457200" y="1600201"/>
            <a:ext cx="8229600" cy="420506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is-I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53C5A-33B3-42DE-A599-8599749F8EE2}"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904936-F294-4F13-84E9-0B436DF0E4DE}" type="slidenum">
              <a:rPr lang="is-IS" smtClean="0">
                <a:solidFill>
                  <a:prstClr val="black">
                    <a:tint val="75000"/>
                  </a:prstClr>
                </a:solidFill>
              </a:rPr>
              <a:pPr/>
              <a:t>‹#›</a:t>
            </a:fld>
            <a:endParaRPr lang="is-IS">
              <a:solidFill>
                <a:prstClr val="black">
                  <a:tint val="75000"/>
                </a:prstClr>
              </a:solidFill>
            </a:endParaRPr>
          </a:p>
        </p:txBody>
      </p:sp>
      <p:pic>
        <p:nvPicPr>
          <p:cNvPr id="12" name="Picture 11"/>
          <p:cNvPicPr>
            <a:picLocks noChangeAspect="1"/>
          </p:cNvPicPr>
          <p:nvPr userDrawn="1"/>
        </p:nvPicPr>
        <p:blipFill rotWithShape="1">
          <a:blip r:embed="rId14">
            <a:extLst>
              <a:ext uri="{28A0092B-C50C-407E-A947-70E740481C1C}">
                <a14:useLocalDpi xmlns:a14="http://schemas.microsoft.com/office/drawing/2010/main" val="0"/>
              </a:ext>
            </a:extLst>
          </a:blip>
          <a:srcRect r="1004"/>
          <a:stretch/>
        </p:blipFill>
        <p:spPr>
          <a:xfrm>
            <a:off x="395536" y="5913089"/>
            <a:ext cx="8319210" cy="366600"/>
          </a:xfrm>
          <a:prstGeom prst="rect">
            <a:avLst/>
          </a:prstGeom>
        </p:spPr>
      </p:pic>
    </p:spTree>
    <p:extLst>
      <p:ext uri="{BB962C8B-B14F-4D97-AF65-F5344CB8AC3E}">
        <p14:creationId xmlns:p14="http://schemas.microsoft.com/office/powerpoint/2010/main" val="26546143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chemeClr val="tx1"/>
          </a:solidFill>
          <a:latin typeface="+mn-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s-I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s-I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1DD6A7-51ED-47A5-B7E6-15D6EC9AFB00}" type="datetime4">
              <a:rPr lang="is-IS" smtClean="0"/>
              <a:t>25. maí 2016</a:t>
            </a:fld>
            <a:endParaRPr lang="is-I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s-IS" smtClean="0"/>
              <a:t>Sigríður Hanna Ingólfsdóttir, félagsráðgjafi ÖBÍ </a:t>
            </a:r>
            <a:endParaRPr lang="is-I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DECECD-CD55-4EAC-A8F1-76D79A48D909}" type="slidenum">
              <a:rPr lang="is-IS" smtClean="0"/>
              <a:t>‹#›</a:t>
            </a:fld>
            <a:endParaRPr lang="is-IS"/>
          </a:p>
        </p:txBody>
      </p:sp>
    </p:spTree>
    <p:extLst>
      <p:ext uri="{BB962C8B-B14F-4D97-AF65-F5344CB8AC3E}">
        <p14:creationId xmlns:p14="http://schemas.microsoft.com/office/powerpoint/2010/main" val="32204266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s-I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00808"/>
            <a:ext cx="7772400" cy="1470025"/>
          </a:xfrm>
        </p:spPr>
        <p:txBody>
          <a:bodyPr/>
          <a:lstStyle/>
          <a:p>
            <a:r>
              <a:rPr lang="is-IS" dirty="0" smtClean="0"/>
              <a:t>Framfærsla á grundvelli starfsgetumats: Tillögur </a:t>
            </a:r>
            <a:endParaRPr lang="is-IS" dirty="0"/>
          </a:p>
        </p:txBody>
      </p:sp>
      <p:sp>
        <p:nvSpPr>
          <p:cNvPr id="3" name="Subtitle 2"/>
          <p:cNvSpPr>
            <a:spLocks noGrp="1"/>
          </p:cNvSpPr>
          <p:nvPr>
            <p:ph type="subTitle" idx="1"/>
          </p:nvPr>
        </p:nvSpPr>
        <p:spPr>
          <a:xfrm>
            <a:off x="1331640" y="3429000"/>
            <a:ext cx="6400800" cy="1752600"/>
          </a:xfrm>
        </p:spPr>
        <p:txBody>
          <a:bodyPr>
            <a:normAutofit fontScale="92500"/>
          </a:bodyPr>
          <a:lstStyle/>
          <a:p>
            <a:r>
              <a:rPr lang="is-IS" b="1" dirty="0" smtClean="0">
                <a:solidFill>
                  <a:schemeClr val="tx2"/>
                </a:solidFill>
              </a:rPr>
              <a:t>Kynning á málþingi ÖBÍ </a:t>
            </a:r>
          </a:p>
          <a:p>
            <a:r>
              <a:rPr lang="is-IS" b="1" dirty="0" smtClean="0">
                <a:solidFill>
                  <a:schemeClr val="tx2"/>
                </a:solidFill>
              </a:rPr>
              <a:t>Almannatryggingar og starfsgetumat: </a:t>
            </a:r>
          </a:p>
          <a:p>
            <a:r>
              <a:rPr lang="is-IS" b="1" dirty="0" smtClean="0">
                <a:solidFill>
                  <a:schemeClr val="tx2"/>
                </a:solidFill>
              </a:rPr>
              <a:t>Nýtt kerfi – fyrir hvern? </a:t>
            </a:r>
            <a:endParaRPr lang="is-IS" b="1" dirty="0">
              <a:solidFill>
                <a:schemeClr val="tx2"/>
              </a:solidFill>
            </a:endParaRPr>
          </a:p>
        </p:txBody>
      </p:sp>
      <p:sp>
        <p:nvSpPr>
          <p:cNvPr id="4" name="Date Placeholder 3"/>
          <p:cNvSpPr>
            <a:spLocks noGrp="1"/>
          </p:cNvSpPr>
          <p:nvPr>
            <p:ph type="dt" sz="half" idx="10"/>
          </p:nvPr>
        </p:nvSpPr>
        <p:spPr/>
        <p:txBody>
          <a:bodyPr/>
          <a:lstStyle/>
          <a:p>
            <a:fld id="{B9892450-49BC-42CF-A1C1-7A18770057DC}"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1</a:t>
            </a:fld>
            <a:endParaRPr lang="is-IS">
              <a:solidFill>
                <a:prstClr val="black">
                  <a:tint val="75000"/>
                </a:prstClr>
              </a:solidFill>
            </a:endParaRPr>
          </a:p>
        </p:txBody>
      </p:sp>
    </p:spTree>
    <p:extLst>
      <p:ext uri="{BB962C8B-B14F-4D97-AF65-F5344CB8AC3E}">
        <p14:creationId xmlns:p14="http://schemas.microsoft.com/office/powerpoint/2010/main" val="2651274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dirty="0" smtClean="0"/>
              <a:t>Afnám víxlverkana milli almannatrygginga og lífeyrissjóða </a:t>
            </a:r>
            <a:endParaRPr lang="is-IS" dirty="0"/>
          </a:p>
        </p:txBody>
      </p:sp>
      <p:sp>
        <p:nvSpPr>
          <p:cNvPr id="3" name="Content Placeholder 2"/>
          <p:cNvSpPr>
            <a:spLocks noGrp="1"/>
          </p:cNvSpPr>
          <p:nvPr>
            <p:ph idx="1"/>
          </p:nvPr>
        </p:nvSpPr>
        <p:spPr/>
        <p:txBody>
          <a:bodyPr>
            <a:normAutofit fontScale="92500" lnSpcReduction="20000"/>
          </a:bodyPr>
          <a:lstStyle/>
          <a:p>
            <a:pPr marL="0" indent="0">
              <a:buNone/>
            </a:pPr>
            <a:r>
              <a:rPr lang="is-IS" dirty="0" smtClean="0"/>
              <a:t>Í </a:t>
            </a:r>
            <a:r>
              <a:rPr lang="is-IS" b="1" dirty="0" smtClean="0"/>
              <a:t>skýrslu endurskoðunarnefndarinnar </a:t>
            </a:r>
            <a:r>
              <a:rPr lang="is-IS" dirty="0" smtClean="0"/>
              <a:t>segir: </a:t>
            </a:r>
          </a:p>
          <a:p>
            <a:pPr marL="0" indent="0">
              <a:buNone/>
            </a:pPr>
            <a:r>
              <a:rPr lang="is-IS" dirty="0" smtClean="0"/>
              <a:t>„Nefndin leggur </a:t>
            </a:r>
            <a:r>
              <a:rPr lang="is-IS" dirty="0"/>
              <a:t>til að lífeyrissjóðir hætti að líta til greiðslna frá almannatryggingum við tekjuathugun vegna örorkulífeyrisgreiðslna. Það verði gert samhliða upptöku starfsgetumats samkvæmt tillögum nefndarinnar og sameiningu þriggja bótaflokka</a:t>
            </a:r>
            <a:r>
              <a:rPr lang="is-IS" dirty="0" smtClean="0"/>
              <a:t>,..., </a:t>
            </a:r>
            <a:r>
              <a:rPr lang="is-IS" dirty="0"/>
              <a:t>í einn bótaflokk með 45% skerðingarhlutfalli. Þá sé það forsenda að framlag ríkisins til að jafna örorkubyrði milli lífeyrissjóðanna verði endurskoðað</a:t>
            </a:r>
            <a:r>
              <a:rPr lang="is-IS" dirty="0" smtClean="0"/>
              <a:t>.“ </a:t>
            </a:r>
            <a:endParaRPr lang="is-IS" dirty="0"/>
          </a:p>
        </p:txBody>
      </p:sp>
      <p:sp>
        <p:nvSpPr>
          <p:cNvPr id="4" name="Date Placeholder 3"/>
          <p:cNvSpPr>
            <a:spLocks noGrp="1"/>
          </p:cNvSpPr>
          <p:nvPr>
            <p:ph type="dt" sz="half" idx="10"/>
          </p:nvPr>
        </p:nvSpPr>
        <p:spPr/>
        <p:txBody>
          <a:bodyPr/>
          <a:lstStyle/>
          <a:p>
            <a:fld id="{C0099C3F-FA82-4271-BB3B-FAD444C10297}"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10</a:t>
            </a:fld>
            <a:endParaRPr lang="is-IS">
              <a:solidFill>
                <a:prstClr val="black">
                  <a:tint val="75000"/>
                </a:prstClr>
              </a:solidFill>
            </a:endParaRPr>
          </a:p>
        </p:txBody>
      </p:sp>
    </p:spTree>
    <p:extLst>
      <p:ext uri="{BB962C8B-B14F-4D97-AF65-F5344CB8AC3E}">
        <p14:creationId xmlns:p14="http://schemas.microsoft.com/office/powerpoint/2010/main" val="17915485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nn-NO" dirty="0"/>
              <a:t>Afnám víxlverkana milli almannatrygginga og lífeyrissjóða </a:t>
            </a:r>
            <a:r>
              <a:rPr lang="nn-NO" dirty="0" smtClean="0"/>
              <a:t>frh.</a:t>
            </a:r>
            <a:endParaRPr lang="is-IS" dirty="0"/>
          </a:p>
        </p:txBody>
      </p:sp>
      <p:sp>
        <p:nvSpPr>
          <p:cNvPr id="5" name="Content Placeholder 4"/>
          <p:cNvSpPr>
            <a:spLocks noGrp="1"/>
          </p:cNvSpPr>
          <p:nvPr>
            <p:ph idx="1"/>
          </p:nvPr>
        </p:nvSpPr>
        <p:spPr/>
        <p:txBody>
          <a:bodyPr/>
          <a:lstStyle/>
          <a:p>
            <a:r>
              <a:rPr lang="is-IS" dirty="0" smtClean="0"/>
              <a:t>Í skýrslu ÖBÍ Virkt samfélag er lögð áhersla á mikilvægi þess að sett verði lög til að koma í veg fyrir víxlverkun nú þegar, sem feli í sér framtíðarlausn. Ekki verði beðið með að lagabreytingu þar til starfsgetumat verði innleitt. </a:t>
            </a:r>
            <a:endParaRPr lang="is-IS" b="1" dirty="0" smtClean="0"/>
          </a:p>
          <a:p>
            <a:pPr marL="0" indent="0">
              <a:buNone/>
            </a:pPr>
            <a:endParaRPr lang="is-IS" dirty="0" smtClean="0"/>
          </a:p>
        </p:txBody>
      </p:sp>
      <p:sp>
        <p:nvSpPr>
          <p:cNvPr id="6" name="Date Placeholder 5"/>
          <p:cNvSpPr>
            <a:spLocks noGrp="1"/>
          </p:cNvSpPr>
          <p:nvPr>
            <p:ph type="dt" sz="half" idx="10"/>
          </p:nvPr>
        </p:nvSpPr>
        <p:spPr/>
        <p:txBody>
          <a:bodyPr/>
          <a:lstStyle/>
          <a:p>
            <a:fld id="{6AC580AD-014B-4350-95C3-293A3193A09C}" type="datetime4">
              <a:rPr lang="is-IS" smtClean="0">
                <a:solidFill>
                  <a:prstClr val="black">
                    <a:tint val="75000"/>
                  </a:prstClr>
                </a:solidFill>
              </a:rPr>
              <a:t>25. maí 2016</a:t>
            </a:fld>
            <a:endParaRPr lang="is-IS">
              <a:solidFill>
                <a:prstClr val="black">
                  <a:tint val="75000"/>
                </a:prstClr>
              </a:solidFill>
            </a:endParaRPr>
          </a:p>
        </p:txBody>
      </p:sp>
      <p:sp>
        <p:nvSpPr>
          <p:cNvPr id="7" name="Footer Placeholder 6"/>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8" name="Slide Number Placeholder 7"/>
          <p:cNvSpPr>
            <a:spLocks noGrp="1"/>
          </p:cNvSpPr>
          <p:nvPr>
            <p:ph type="sldNum" sz="quarter" idx="12"/>
          </p:nvPr>
        </p:nvSpPr>
        <p:spPr/>
        <p:txBody>
          <a:bodyPr/>
          <a:lstStyle/>
          <a:p>
            <a:fld id="{E0904936-F294-4F13-84E9-0B436DF0E4DE}" type="slidenum">
              <a:rPr lang="is-IS" smtClean="0">
                <a:solidFill>
                  <a:prstClr val="black">
                    <a:tint val="75000"/>
                  </a:prstClr>
                </a:solidFill>
              </a:rPr>
              <a:pPr/>
              <a:t>11</a:t>
            </a:fld>
            <a:endParaRPr lang="is-IS">
              <a:solidFill>
                <a:prstClr val="black">
                  <a:tint val="75000"/>
                </a:prstClr>
              </a:solidFill>
            </a:endParaRPr>
          </a:p>
        </p:txBody>
      </p:sp>
    </p:spTree>
    <p:extLst>
      <p:ext uri="{BB962C8B-B14F-4D97-AF65-F5344CB8AC3E}">
        <p14:creationId xmlns:p14="http://schemas.microsoft.com/office/powerpoint/2010/main" val="24201821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143000"/>
          </a:xfrm>
        </p:spPr>
        <p:txBody>
          <a:bodyPr>
            <a:normAutofit fontScale="90000"/>
          </a:bodyPr>
          <a:lstStyle/>
          <a:p>
            <a:r>
              <a:rPr lang="is-IS" dirty="0" smtClean="0"/>
              <a:t>Lífeyrisþegar með hlutfallslegan lífeyrir frá TR vegna fyrri búsetu erlendis</a:t>
            </a:r>
            <a:endParaRPr lang="is-IS" dirty="0"/>
          </a:p>
        </p:txBody>
      </p:sp>
      <p:sp>
        <p:nvSpPr>
          <p:cNvPr id="3" name="Content Placeholder 2"/>
          <p:cNvSpPr>
            <a:spLocks noGrp="1"/>
          </p:cNvSpPr>
          <p:nvPr>
            <p:ph idx="1"/>
          </p:nvPr>
        </p:nvSpPr>
        <p:spPr>
          <a:xfrm>
            <a:off x="467544" y="1844824"/>
            <a:ext cx="8229600" cy="4205063"/>
          </a:xfrm>
        </p:spPr>
        <p:txBody>
          <a:bodyPr>
            <a:normAutofit fontScale="85000" lnSpcReduction="20000"/>
          </a:bodyPr>
          <a:lstStyle/>
          <a:p>
            <a:pPr marL="0" indent="0">
              <a:buNone/>
            </a:pPr>
            <a:r>
              <a:rPr lang="is-IS" dirty="0" smtClean="0"/>
              <a:t>Í skýrslunni Virkt samfélag er að finna tillögum til úrbóta fyrir lífeyrisþega sem vegna fyrri búsetu erlendis fá hlutfallslegan lífeyrir frá TR. Stækkandi hópur lífeyrisþega er með heildartekjur undir framfærsluviðmiði TR. </a:t>
            </a:r>
          </a:p>
          <a:p>
            <a:pPr marL="0" indent="0">
              <a:buNone/>
            </a:pPr>
            <a:r>
              <a:rPr lang="is-IS" dirty="0" smtClean="0"/>
              <a:t>Dæmi: árið 2014 voru 183 örorkulífeyrisþegar með heildarráðstöfunartekjur undir 157 þús. kr. á mánuði.  Tæp </a:t>
            </a:r>
            <a:r>
              <a:rPr lang="is-IS" dirty="0"/>
              <a:t>9</a:t>
            </a:r>
            <a:r>
              <a:rPr lang="is-IS" dirty="0" smtClean="0"/>
              <a:t>0% örorkulífeyrisþega með hlutfallslegar greiðslur frá engar greiðslur frá fyrra búsetulandi. Forsendur fyrir hlutfallsútreikningi eru því í fæstum tilvikum fyrir hendi. </a:t>
            </a:r>
          </a:p>
          <a:p>
            <a:pPr marL="0" indent="0">
              <a:buNone/>
            </a:pPr>
            <a:r>
              <a:rPr lang="is-IS" dirty="0" smtClean="0"/>
              <a:t>Í skýrslu endurskoðunarnefndarinnar er ekki tekið á þessu vanda og fengu þessi mál nær enga umfjöllun í nefndinni. </a:t>
            </a:r>
            <a:endParaRPr lang="is-IS" dirty="0"/>
          </a:p>
        </p:txBody>
      </p:sp>
      <p:sp>
        <p:nvSpPr>
          <p:cNvPr id="4" name="Date Placeholder 3"/>
          <p:cNvSpPr>
            <a:spLocks noGrp="1"/>
          </p:cNvSpPr>
          <p:nvPr>
            <p:ph type="dt" sz="half" idx="10"/>
          </p:nvPr>
        </p:nvSpPr>
        <p:spPr/>
        <p:txBody>
          <a:bodyPr/>
          <a:lstStyle/>
          <a:p>
            <a:fld id="{6B4934A5-08B6-429F-9B53-FFCD3EFD0969}"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12</a:t>
            </a:fld>
            <a:endParaRPr lang="is-IS">
              <a:solidFill>
                <a:prstClr val="black">
                  <a:tint val="75000"/>
                </a:prstClr>
              </a:solidFill>
            </a:endParaRPr>
          </a:p>
        </p:txBody>
      </p:sp>
    </p:spTree>
    <p:extLst>
      <p:ext uri="{BB962C8B-B14F-4D97-AF65-F5344CB8AC3E}">
        <p14:creationId xmlns:p14="http://schemas.microsoft.com/office/powerpoint/2010/main" val="19790609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dirty="0" smtClean="0"/>
              <a:t>Lífeyrisþegar með hlutfallslegan lífeyrir frá TR – tillögur ÖBÍ </a:t>
            </a:r>
            <a:endParaRPr lang="is-IS" dirty="0"/>
          </a:p>
        </p:txBody>
      </p:sp>
      <p:sp>
        <p:nvSpPr>
          <p:cNvPr id="3" name="Content Placeholder 2"/>
          <p:cNvSpPr>
            <a:spLocks noGrp="1"/>
          </p:cNvSpPr>
          <p:nvPr>
            <p:ph idx="1"/>
          </p:nvPr>
        </p:nvSpPr>
        <p:spPr/>
        <p:txBody>
          <a:bodyPr/>
          <a:lstStyle/>
          <a:p>
            <a:pPr marL="0" indent="0">
              <a:buNone/>
            </a:pPr>
            <a:r>
              <a:rPr lang="is-IS" dirty="0" smtClean="0"/>
              <a:t>Lágmarksviðmið tryggi öllum lífeyrisþegum skilgreinda lágmarksfjárhæð til framfærslu, einnig þeim sem hafa verið búsettir erlendis. </a:t>
            </a:r>
          </a:p>
          <a:p>
            <a:pPr marL="0" indent="0">
              <a:buNone/>
            </a:pPr>
            <a:r>
              <a:rPr lang="is-IS" dirty="0" smtClean="0"/>
              <a:t>Vinnu- og velferðarstofnun (VVS) beri ábyrgð á að sækja um lífeyrisgreiðslur erlendis frá þar sem það á við. </a:t>
            </a:r>
          </a:p>
          <a:p>
            <a:pPr marL="0" indent="0">
              <a:buNone/>
            </a:pPr>
            <a:r>
              <a:rPr lang="is-IS" dirty="0" smtClean="0"/>
              <a:t>Tekjur erlendis frá hafi sömu áhrif og sambærilegar innlendar tekjur. </a:t>
            </a:r>
            <a:endParaRPr lang="is-IS" dirty="0"/>
          </a:p>
        </p:txBody>
      </p:sp>
      <p:sp>
        <p:nvSpPr>
          <p:cNvPr id="4" name="Date Placeholder 3"/>
          <p:cNvSpPr>
            <a:spLocks noGrp="1"/>
          </p:cNvSpPr>
          <p:nvPr>
            <p:ph type="dt" sz="half" idx="10"/>
          </p:nvPr>
        </p:nvSpPr>
        <p:spPr/>
        <p:txBody>
          <a:bodyPr/>
          <a:lstStyle/>
          <a:p>
            <a:fld id="{347CB893-891E-4E15-B7F2-03AEF685FC7E}"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13</a:t>
            </a:fld>
            <a:endParaRPr lang="is-IS">
              <a:solidFill>
                <a:prstClr val="black">
                  <a:tint val="75000"/>
                </a:prstClr>
              </a:solidFill>
            </a:endParaRPr>
          </a:p>
        </p:txBody>
      </p:sp>
    </p:spTree>
    <p:extLst>
      <p:ext uri="{BB962C8B-B14F-4D97-AF65-F5344CB8AC3E}">
        <p14:creationId xmlns:p14="http://schemas.microsoft.com/office/powerpoint/2010/main" val="2095916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467544" y="1196752"/>
            <a:ext cx="8229600" cy="1143000"/>
          </a:xfrm>
        </p:spPr>
        <p:txBody>
          <a:bodyPr>
            <a:normAutofit fontScale="90000"/>
          </a:bodyPr>
          <a:lstStyle/>
          <a:p>
            <a:r>
              <a:rPr lang="is-IS" altLang="is-IS" dirty="0"/>
              <a:t>69.gr. laga um almannatryggingar </a:t>
            </a:r>
            <a:r>
              <a:rPr lang="is-IS" altLang="is-IS" dirty="0" smtClean="0"/>
              <a:t/>
            </a:r>
            <a:br>
              <a:rPr lang="is-IS" altLang="is-IS" dirty="0" smtClean="0"/>
            </a:br>
            <a:r>
              <a:rPr lang="is-IS" altLang="is-IS" dirty="0" smtClean="0"/>
              <a:t>nr</a:t>
            </a:r>
            <a:r>
              <a:rPr lang="is-IS" altLang="is-IS" dirty="0"/>
              <a:t>. 100/2007</a:t>
            </a:r>
            <a:endParaRPr lang="is-IS" dirty="0"/>
          </a:p>
        </p:txBody>
      </p:sp>
      <p:sp>
        <p:nvSpPr>
          <p:cNvPr id="11" name="Content Placeholder 10"/>
          <p:cNvSpPr>
            <a:spLocks noGrp="1"/>
          </p:cNvSpPr>
          <p:nvPr>
            <p:ph idx="1"/>
          </p:nvPr>
        </p:nvSpPr>
        <p:spPr>
          <a:xfrm>
            <a:off x="395536" y="2708920"/>
            <a:ext cx="8229600" cy="2520280"/>
          </a:xfrm>
        </p:spPr>
        <p:txBody>
          <a:bodyPr>
            <a:normAutofit lnSpcReduction="10000"/>
          </a:bodyPr>
          <a:lstStyle/>
          <a:p>
            <a:r>
              <a:rPr lang="is-IS" altLang="is-IS" dirty="0"/>
              <a:t>Bætur almannatrygginga skulu breytast árlega í samræmi við fjárlög hverju sinni. Ákvörðun þeirra skal taka mið af </a:t>
            </a:r>
            <a:r>
              <a:rPr lang="is-IS" altLang="is-IS" b="1" dirty="0"/>
              <a:t>launaþróun</a:t>
            </a:r>
            <a:r>
              <a:rPr lang="is-IS" altLang="is-IS" dirty="0"/>
              <a:t>, þó þannig að þær hækki aldrei minna en verðlag samkvæmt </a:t>
            </a:r>
            <a:r>
              <a:rPr lang="is-IS" altLang="is-IS" b="1" dirty="0"/>
              <a:t>vísitölu neysluverðs.</a:t>
            </a:r>
          </a:p>
          <a:p>
            <a:pPr marL="0" indent="0">
              <a:buNone/>
            </a:pPr>
            <a:endParaRPr lang="is-IS" dirty="0" smtClean="0"/>
          </a:p>
        </p:txBody>
      </p:sp>
      <p:sp>
        <p:nvSpPr>
          <p:cNvPr id="7" name="Date Placeholder 6"/>
          <p:cNvSpPr>
            <a:spLocks noGrp="1"/>
          </p:cNvSpPr>
          <p:nvPr>
            <p:ph type="dt" sz="half" idx="10"/>
          </p:nvPr>
        </p:nvSpPr>
        <p:spPr/>
        <p:txBody>
          <a:bodyPr/>
          <a:lstStyle/>
          <a:p>
            <a:fld id="{DDC86B48-4BC5-4C81-A1B1-5F3F2858C0DB}" type="datetime4">
              <a:rPr lang="is-IS" smtClean="0">
                <a:solidFill>
                  <a:prstClr val="black">
                    <a:tint val="75000"/>
                  </a:prstClr>
                </a:solidFill>
              </a:rPr>
              <a:t>25. maí 2016</a:t>
            </a:fld>
            <a:endParaRPr lang="is-IS">
              <a:solidFill>
                <a:prstClr val="black">
                  <a:tint val="75000"/>
                </a:prstClr>
              </a:solidFill>
            </a:endParaRPr>
          </a:p>
        </p:txBody>
      </p:sp>
      <p:sp>
        <p:nvSpPr>
          <p:cNvPr id="8" name="Footer Placeholder 7"/>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9" name="Slide Number Placeholder 8"/>
          <p:cNvSpPr>
            <a:spLocks noGrp="1"/>
          </p:cNvSpPr>
          <p:nvPr>
            <p:ph type="sldNum" sz="quarter" idx="12"/>
          </p:nvPr>
        </p:nvSpPr>
        <p:spPr/>
        <p:txBody>
          <a:bodyPr/>
          <a:lstStyle/>
          <a:p>
            <a:fld id="{E0904936-F294-4F13-84E9-0B436DF0E4DE}" type="slidenum">
              <a:rPr lang="is-IS" smtClean="0">
                <a:solidFill>
                  <a:prstClr val="black">
                    <a:tint val="75000"/>
                  </a:prstClr>
                </a:solidFill>
              </a:rPr>
              <a:pPr/>
              <a:t>14</a:t>
            </a:fld>
            <a:endParaRPr lang="is-IS">
              <a:solidFill>
                <a:prstClr val="black">
                  <a:tint val="75000"/>
                </a:prstClr>
              </a:solidFill>
            </a:endParaRPr>
          </a:p>
        </p:txBody>
      </p:sp>
    </p:spTree>
    <p:extLst>
      <p:ext uri="{BB962C8B-B14F-4D97-AF65-F5344CB8AC3E}">
        <p14:creationId xmlns:p14="http://schemas.microsoft.com/office/powerpoint/2010/main" val="31004459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is-IS" dirty="0" smtClean="0"/>
              <a:t>Hvaða lágmarksgreiðslur á að tryggja?</a:t>
            </a:r>
            <a:endParaRPr lang="is-IS" dirty="0"/>
          </a:p>
        </p:txBody>
      </p:sp>
      <p:sp>
        <p:nvSpPr>
          <p:cNvPr id="8" name="Text Placeholder 7"/>
          <p:cNvSpPr>
            <a:spLocks noGrp="1"/>
          </p:cNvSpPr>
          <p:nvPr>
            <p:ph type="body" idx="1"/>
          </p:nvPr>
        </p:nvSpPr>
        <p:spPr/>
        <p:txBody>
          <a:bodyPr/>
          <a:lstStyle/>
          <a:p>
            <a:r>
              <a:rPr lang="is-IS" dirty="0" smtClean="0"/>
              <a:t>Virkt samfélag	 - tillögur ÖBÍ </a:t>
            </a:r>
            <a:endParaRPr lang="is-IS" dirty="0"/>
          </a:p>
        </p:txBody>
      </p:sp>
      <p:sp>
        <p:nvSpPr>
          <p:cNvPr id="9" name="Content Placeholder 8"/>
          <p:cNvSpPr>
            <a:spLocks noGrp="1"/>
          </p:cNvSpPr>
          <p:nvPr>
            <p:ph sz="half" idx="2"/>
          </p:nvPr>
        </p:nvSpPr>
        <p:spPr/>
        <p:txBody>
          <a:bodyPr/>
          <a:lstStyle/>
          <a:p>
            <a:pPr marL="0" indent="0">
              <a:buNone/>
            </a:pPr>
            <a:r>
              <a:rPr lang="is-IS" dirty="0" smtClean="0"/>
              <a:t>Lágmarksviðmið hækkað vegna kjaragliðnunar lífeyris frá 2009. </a:t>
            </a:r>
          </a:p>
          <a:p>
            <a:pPr marL="0" indent="0">
              <a:buNone/>
            </a:pPr>
            <a:r>
              <a:rPr lang="is-IS" dirty="0" smtClean="0"/>
              <a:t>Útreikningar kjaragliðnunar að finna í viðauka I. </a:t>
            </a:r>
          </a:p>
          <a:p>
            <a:pPr marL="0" indent="0">
              <a:buNone/>
            </a:pPr>
            <a:r>
              <a:rPr lang="is-IS" dirty="0" smtClean="0"/>
              <a:t>Lágmarksviðmið (grunnlífeyrir og tekjutrygging) kr. 255.993. </a:t>
            </a:r>
          </a:p>
          <a:p>
            <a:pPr marL="0" indent="0">
              <a:buNone/>
            </a:pPr>
            <a:r>
              <a:rPr lang="is-IS" dirty="0" smtClean="0"/>
              <a:t>Kjaragliðnun (4 greiðsluflokkar) 61.271 kr. á mánuði. </a:t>
            </a:r>
            <a:endParaRPr lang="is-IS" dirty="0"/>
          </a:p>
        </p:txBody>
      </p:sp>
      <p:sp>
        <p:nvSpPr>
          <p:cNvPr id="10" name="Text Placeholder 9"/>
          <p:cNvSpPr>
            <a:spLocks noGrp="1"/>
          </p:cNvSpPr>
          <p:nvPr>
            <p:ph type="body" sz="quarter" idx="3"/>
          </p:nvPr>
        </p:nvSpPr>
        <p:spPr/>
        <p:txBody>
          <a:bodyPr>
            <a:normAutofit fontScale="92500" lnSpcReduction="20000"/>
          </a:bodyPr>
          <a:lstStyle/>
          <a:p>
            <a:r>
              <a:rPr lang="is-IS" dirty="0" smtClean="0"/>
              <a:t>Tillögur í skýrslu nefndar um endurskoðun almannatrygginga </a:t>
            </a:r>
            <a:endParaRPr lang="is-IS" dirty="0"/>
          </a:p>
        </p:txBody>
      </p:sp>
      <p:sp>
        <p:nvSpPr>
          <p:cNvPr id="11" name="Content Placeholder 10"/>
          <p:cNvSpPr>
            <a:spLocks noGrp="1"/>
          </p:cNvSpPr>
          <p:nvPr>
            <p:ph sz="quarter" idx="4"/>
          </p:nvPr>
        </p:nvSpPr>
        <p:spPr/>
        <p:txBody>
          <a:bodyPr>
            <a:normAutofit fontScale="92500"/>
          </a:bodyPr>
          <a:lstStyle/>
          <a:p>
            <a:pPr marL="0" indent="0">
              <a:buNone/>
            </a:pPr>
            <a:r>
              <a:rPr lang="is-IS" dirty="0" smtClean="0"/>
              <a:t>„Markmiðið </a:t>
            </a:r>
            <a:r>
              <a:rPr lang="is-IS" dirty="0"/>
              <a:t>er að einfalda bótakerfi almannatrygginga og festa í sessi þá lágmarksfjárhæð sem framfærsluuppbótin tryggir þeim sem hafa lægstu tekjurnar í dag </a:t>
            </a:r>
            <a:r>
              <a:rPr lang="is-IS" dirty="0" smtClean="0"/>
              <a:t>...“</a:t>
            </a:r>
          </a:p>
          <a:p>
            <a:pPr marL="0" indent="0">
              <a:buNone/>
            </a:pPr>
            <a:r>
              <a:rPr lang="is-IS" dirty="0" smtClean="0"/>
              <a:t>Lífeyrir (sameinaður bótaflokkur) verði kr. 212.776 fyrir skatt), þ.e. sama tala og framfærsluviðmið ársins 2016 (án heimilisuppbótar). </a:t>
            </a:r>
            <a:endParaRPr lang="is-IS" dirty="0"/>
          </a:p>
        </p:txBody>
      </p:sp>
      <p:sp>
        <p:nvSpPr>
          <p:cNvPr id="4" name="Date Placeholder 3"/>
          <p:cNvSpPr>
            <a:spLocks noGrp="1"/>
          </p:cNvSpPr>
          <p:nvPr>
            <p:ph type="dt" sz="half" idx="10"/>
          </p:nvPr>
        </p:nvSpPr>
        <p:spPr/>
        <p:txBody>
          <a:bodyPr/>
          <a:lstStyle/>
          <a:p>
            <a:fld id="{10B2E97D-DA3E-40DE-9D58-A14B13D5C378}"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15</a:t>
            </a:fld>
            <a:endParaRPr lang="is-IS">
              <a:solidFill>
                <a:prstClr val="black">
                  <a:tint val="75000"/>
                </a:prstClr>
              </a:solidFill>
            </a:endParaRPr>
          </a:p>
        </p:txBody>
      </p:sp>
    </p:spTree>
    <p:extLst>
      <p:ext uri="{BB962C8B-B14F-4D97-AF65-F5344CB8AC3E}">
        <p14:creationId xmlns:p14="http://schemas.microsoft.com/office/powerpoint/2010/main" val="35637162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is-IS" dirty="0" smtClean="0"/>
              <a:t>Greiðsluflokkar og upphæðir – </a:t>
            </a:r>
            <a:br>
              <a:rPr lang="is-IS" dirty="0" smtClean="0"/>
            </a:br>
            <a:r>
              <a:rPr lang="is-IS" dirty="0" smtClean="0"/>
              <a:t>18-24 ára við fyrsta mat</a:t>
            </a:r>
            <a:endParaRPr lang="is-IS" dirty="0"/>
          </a:p>
        </p:txBody>
      </p:sp>
      <p:sp>
        <p:nvSpPr>
          <p:cNvPr id="8" name="Text Placeholder 7"/>
          <p:cNvSpPr>
            <a:spLocks noGrp="1"/>
          </p:cNvSpPr>
          <p:nvPr>
            <p:ph type="body" idx="1"/>
          </p:nvPr>
        </p:nvSpPr>
        <p:spPr/>
        <p:txBody>
          <a:bodyPr/>
          <a:lstStyle/>
          <a:p>
            <a:r>
              <a:rPr lang="is-IS" dirty="0" smtClean="0"/>
              <a:t>Virkt samfélag – tillögur ÖBÍ 	</a:t>
            </a:r>
            <a:endParaRPr lang="is-IS" dirty="0"/>
          </a:p>
        </p:txBody>
      </p:sp>
      <p:sp>
        <p:nvSpPr>
          <p:cNvPr id="9" name="Content Placeholder 8"/>
          <p:cNvSpPr>
            <a:spLocks noGrp="1"/>
          </p:cNvSpPr>
          <p:nvPr>
            <p:ph sz="half" idx="2"/>
          </p:nvPr>
        </p:nvSpPr>
        <p:spPr/>
        <p:txBody>
          <a:bodyPr>
            <a:normAutofit/>
          </a:bodyPr>
          <a:lstStyle/>
          <a:p>
            <a:pPr marL="0" indent="0">
              <a:buNone/>
            </a:pPr>
            <a:r>
              <a:rPr lang="is-IS" dirty="0" smtClean="0"/>
              <a:t>Grunnlífeyrir 		50.146 </a:t>
            </a:r>
          </a:p>
          <a:p>
            <a:pPr marL="0" indent="0">
              <a:buNone/>
            </a:pPr>
            <a:r>
              <a:rPr lang="is-IS" dirty="0" smtClean="0"/>
              <a:t>Tekjutrygging	           205.847</a:t>
            </a:r>
          </a:p>
          <a:p>
            <a:pPr marL="0" indent="0">
              <a:buNone/>
            </a:pPr>
            <a:r>
              <a:rPr lang="is-IS" dirty="0" smtClean="0"/>
              <a:t>Aldurstengd uppbót 	50.146</a:t>
            </a:r>
          </a:p>
          <a:p>
            <a:pPr marL="0" indent="0">
              <a:buNone/>
            </a:pPr>
            <a:r>
              <a:rPr lang="is-IS" b="1" dirty="0" smtClean="0"/>
              <a:t>Samtals	           306.139</a:t>
            </a:r>
          </a:p>
          <a:p>
            <a:pPr marL="0" indent="0">
              <a:buNone/>
            </a:pPr>
            <a:endParaRPr lang="is-IS" dirty="0" smtClean="0"/>
          </a:p>
          <a:p>
            <a:pPr marL="0" indent="0">
              <a:buNone/>
            </a:pPr>
            <a:r>
              <a:rPr lang="is-IS" dirty="0" smtClean="0"/>
              <a:t>Heimilisuppbót</a:t>
            </a:r>
            <a:r>
              <a:rPr lang="is-IS" dirty="0"/>
              <a:t>	44.164</a:t>
            </a:r>
          </a:p>
          <a:p>
            <a:pPr marL="0" indent="0">
              <a:buNone/>
            </a:pPr>
            <a:r>
              <a:rPr lang="is-IS" dirty="0" smtClean="0"/>
              <a:t>Samtals með heimilisuppbót </a:t>
            </a:r>
          </a:p>
          <a:p>
            <a:pPr marL="0" indent="0">
              <a:buNone/>
            </a:pPr>
            <a:r>
              <a:rPr lang="is-IS" b="1" dirty="0" smtClean="0"/>
              <a:t>		     350.979 kr. </a:t>
            </a:r>
            <a:endParaRPr lang="is-IS" b="1" dirty="0"/>
          </a:p>
        </p:txBody>
      </p:sp>
      <p:sp>
        <p:nvSpPr>
          <p:cNvPr id="10" name="Text Placeholder 9"/>
          <p:cNvSpPr>
            <a:spLocks noGrp="1"/>
          </p:cNvSpPr>
          <p:nvPr>
            <p:ph type="body" sz="quarter" idx="3"/>
          </p:nvPr>
        </p:nvSpPr>
        <p:spPr/>
        <p:txBody>
          <a:bodyPr>
            <a:normAutofit fontScale="92500" lnSpcReduction="20000"/>
          </a:bodyPr>
          <a:lstStyle/>
          <a:p>
            <a:r>
              <a:rPr lang="is-IS" dirty="0" smtClean="0"/>
              <a:t>Tillögur í skýrslu nefndar um endurskoðun almannatrygginga</a:t>
            </a:r>
            <a:endParaRPr lang="is-IS" dirty="0"/>
          </a:p>
        </p:txBody>
      </p:sp>
      <p:sp>
        <p:nvSpPr>
          <p:cNvPr id="11" name="Content Placeholder 10"/>
          <p:cNvSpPr>
            <a:spLocks noGrp="1"/>
          </p:cNvSpPr>
          <p:nvPr>
            <p:ph sz="quarter" idx="4"/>
          </p:nvPr>
        </p:nvSpPr>
        <p:spPr/>
        <p:txBody>
          <a:bodyPr>
            <a:normAutofit/>
          </a:bodyPr>
          <a:lstStyle/>
          <a:p>
            <a:pPr marL="0" indent="0">
              <a:buNone/>
            </a:pPr>
            <a:r>
              <a:rPr lang="is-IS" dirty="0" smtClean="0"/>
              <a:t>Lífeyrir 		212.776</a:t>
            </a:r>
          </a:p>
          <a:p>
            <a:pPr marL="0" indent="0">
              <a:buNone/>
            </a:pPr>
            <a:r>
              <a:rPr lang="is-IS" dirty="0" smtClean="0"/>
              <a:t>Viðbót			 22.000</a:t>
            </a:r>
          </a:p>
          <a:p>
            <a:pPr marL="0" indent="0">
              <a:buNone/>
            </a:pPr>
            <a:endParaRPr lang="is-IS" b="1" dirty="0" smtClean="0"/>
          </a:p>
          <a:p>
            <a:pPr marL="0" indent="0">
              <a:buNone/>
            </a:pPr>
            <a:r>
              <a:rPr lang="is-IS" b="1" dirty="0" smtClean="0"/>
              <a:t>Samtals 		234.776</a:t>
            </a:r>
          </a:p>
          <a:p>
            <a:pPr marL="0" indent="0">
              <a:buNone/>
            </a:pPr>
            <a:endParaRPr lang="is-IS" dirty="0" smtClean="0"/>
          </a:p>
          <a:p>
            <a:pPr marL="0" indent="0">
              <a:buNone/>
            </a:pPr>
            <a:r>
              <a:rPr lang="is-IS" dirty="0" smtClean="0"/>
              <a:t>Heimilisuppbót	 34.126</a:t>
            </a:r>
          </a:p>
          <a:p>
            <a:pPr marL="0" indent="0">
              <a:buNone/>
            </a:pPr>
            <a:r>
              <a:rPr lang="is-IS" dirty="0" smtClean="0"/>
              <a:t>Samtals með heimilisuppbót 			      </a:t>
            </a:r>
            <a:r>
              <a:rPr lang="is-IS" b="1" dirty="0" smtClean="0"/>
              <a:t>268.902 kr. </a:t>
            </a:r>
          </a:p>
        </p:txBody>
      </p:sp>
      <p:sp>
        <p:nvSpPr>
          <p:cNvPr id="4" name="Date Placeholder 3"/>
          <p:cNvSpPr>
            <a:spLocks noGrp="1"/>
          </p:cNvSpPr>
          <p:nvPr>
            <p:ph type="dt" sz="half" idx="10"/>
          </p:nvPr>
        </p:nvSpPr>
        <p:spPr/>
        <p:txBody>
          <a:bodyPr/>
          <a:lstStyle/>
          <a:p>
            <a:fld id="{92D84579-2EBD-48C2-9014-4954196F0673}"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16</a:t>
            </a:fld>
            <a:endParaRPr lang="is-IS">
              <a:solidFill>
                <a:prstClr val="black">
                  <a:tint val="75000"/>
                </a:prstClr>
              </a:solidFill>
            </a:endParaRPr>
          </a:p>
        </p:txBody>
      </p:sp>
    </p:spTree>
    <p:extLst>
      <p:ext uri="{BB962C8B-B14F-4D97-AF65-F5344CB8AC3E}">
        <p14:creationId xmlns:p14="http://schemas.microsoft.com/office/powerpoint/2010/main" val="2393326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is-IS" dirty="0" smtClean="0"/>
              <a:t>Greiðsluflokkar og upphæðir – </a:t>
            </a:r>
            <a:br>
              <a:rPr lang="is-IS" dirty="0" smtClean="0"/>
            </a:br>
            <a:r>
              <a:rPr lang="is-IS" dirty="0" smtClean="0"/>
              <a:t>44 ára við fyrsta mat</a:t>
            </a:r>
            <a:endParaRPr lang="is-IS" dirty="0"/>
          </a:p>
        </p:txBody>
      </p:sp>
      <p:sp>
        <p:nvSpPr>
          <p:cNvPr id="8" name="Text Placeholder 7"/>
          <p:cNvSpPr>
            <a:spLocks noGrp="1"/>
          </p:cNvSpPr>
          <p:nvPr>
            <p:ph type="body" idx="1"/>
          </p:nvPr>
        </p:nvSpPr>
        <p:spPr/>
        <p:txBody>
          <a:bodyPr/>
          <a:lstStyle/>
          <a:p>
            <a:r>
              <a:rPr lang="is-IS" dirty="0" smtClean="0"/>
              <a:t>Virkt samfélag – tillögur ÖBÍ 	</a:t>
            </a:r>
            <a:endParaRPr lang="is-IS" dirty="0"/>
          </a:p>
        </p:txBody>
      </p:sp>
      <p:sp>
        <p:nvSpPr>
          <p:cNvPr id="9" name="Content Placeholder 8"/>
          <p:cNvSpPr>
            <a:spLocks noGrp="1"/>
          </p:cNvSpPr>
          <p:nvPr>
            <p:ph sz="half" idx="2"/>
          </p:nvPr>
        </p:nvSpPr>
        <p:spPr/>
        <p:txBody>
          <a:bodyPr>
            <a:normAutofit/>
          </a:bodyPr>
          <a:lstStyle/>
          <a:p>
            <a:pPr marL="0" indent="0">
              <a:buNone/>
            </a:pPr>
            <a:r>
              <a:rPr lang="is-IS" dirty="0" smtClean="0"/>
              <a:t>Grunnlífeyrir 		50.146 </a:t>
            </a:r>
          </a:p>
          <a:p>
            <a:pPr marL="0" indent="0">
              <a:buNone/>
            </a:pPr>
            <a:r>
              <a:rPr lang="is-IS" dirty="0" smtClean="0"/>
              <a:t>Tekjutrygging	           205.847</a:t>
            </a:r>
          </a:p>
          <a:p>
            <a:pPr marL="0" indent="0">
              <a:buNone/>
            </a:pPr>
            <a:r>
              <a:rPr lang="is-IS" dirty="0" smtClean="0"/>
              <a:t>Aldurstengd uppbót 	  7.522</a:t>
            </a:r>
          </a:p>
          <a:p>
            <a:pPr marL="0" indent="0">
              <a:buNone/>
            </a:pPr>
            <a:r>
              <a:rPr lang="is-IS" b="1" dirty="0" smtClean="0"/>
              <a:t>Samtals	           263.515</a:t>
            </a:r>
          </a:p>
          <a:p>
            <a:pPr marL="0" indent="0">
              <a:buNone/>
            </a:pPr>
            <a:endParaRPr lang="is-IS" dirty="0" smtClean="0"/>
          </a:p>
          <a:p>
            <a:pPr marL="0" indent="0">
              <a:buNone/>
            </a:pPr>
            <a:r>
              <a:rPr lang="is-IS" dirty="0" smtClean="0"/>
              <a:t>Heimilisuppbót</a:t>
            </a:r>
            <a:r>
              <a:rPr lang="is-IS" dirty="0"/>
              <a:t>	44.164</a:t>
            </a:r>
          </a:p>
          <a:p>
            <a:pPr marL="0" indent="0">
              <a:buNone/>
            </a:pPr>
            <a:r>
              <a:rPr lang="is-IS" dirty="0" smtClean="0"/>
              <a:t>Samtals með heimilisuppbót </a:t>
            </a:r>
          </a:p>
          <a:p>
            <a:pPr marL="0" indent="0">
              <a:buNone/>
            </a:pPr>
            <a:r>
              <a:rPr lang="is-IS" b="1" dirty="0" smtClean="0"/>
              <a:t>		      307.679 kr. </a:t>
            </a:r>
            <a:endParaRPr lang="is-IS" b="1" dirty="0"/>
          </a:p>
        </p:txBody>
      </p:sp>
      <p:sp>
        <p:nvSpPr>
          <p:cNvPr id="10" name="Text Placeholder 9"/>
          <p:cNvSpPr>
            <a:spLocks noGrp="1"/>
          </p:cNvSpPr>
          <p:nvPr>
            <p:ph type="body" sz="quarter" idx="3"/>
          </p:nvPr>
        </p:nvSpPr>
        <p:spPr/>
        <p:txBody>
          <a:bodyPr>
            <a:normAutofit fontScale="92500" lnSpcReduction="20000"/>
          </a:bodyPr>
          <a:lstStyle/>
          <a:p>
            <a:r>
              <a:rPr lang="is-IS" dirty="0" smtClean="0"/>
              <a:t>Tillögur í skýrslu nefndar um endurskoðun almannatrygginga</a:t>
            </a:r>
            <a:endParaRPr lang="is-IS" dirty="0"/>
          </a:p>
        </p:txBody>
      </p:sp>
      <p:sp>
        <p:nvSpPr>
          <p:cNvPr id="11" name="Content Placeholder 10"/>
          <p:cNvSpPr>
            <a:spLocks noGrp="1"/>
          </p:cNvSpPr>
          <p:nvPr>
            <p:ph sz="quarter" idx="4"/>
          </p:nvPr>
        </p:nvSpPr>
        <p:spPr/>
        <p:txBody>
          <a:bodyPr>
            <a:normAutofit/>
          </a:bodyPr>
          <a:lstStyle/>
          <a:p>
            <a:pPr marL="0" indent="0">
              <a:buNone/>
            </a:pPr>
            <a:r>
              <a:rPr lang="is-IS" dirty="0" smtClean="0"/>
              <a:t>Lífeyrir 		212.776</a:t>
            </a:r>
          </a:p>
          <a:p>
            <a:pPr marL="0" indent="0">
              <a:buNone/>
            </a:pPr>
            <a:r>
              <a:rPr lang="is-IS" dirty="0" smtClean="0"/>
              <a:t>Viðbót			 	0</a:t>
            </a:r>
          </a:p>
          <a:p>
            <a:pPr marL="0" indent="0">
              <a:buNone/>
            </a:pPr>
            <a:endParaRPr lang="is-IS" b="1" dirty="0" smtClean="0"/>
          </a:p>
          <a:p>
            <a:pPr marL="0" indent="0">
              <a:buNone/>
            </a:pPr>
            <a:r>
              <a:rPr lang="is-IS" b="1" dirty="0" smtClean="0"/>
              <a:t>Samtals 		212.776</a:t>
            </a:r>
          </a:p>
          <a:p>
            <a:pPr marL="0" indent="0">
              <a:buNone/>
            </a:pPr>
            <a:endParaRPr lang="is-IS" dirty="0" smtClean="0"/>
          </a:p>
          <a:p>
            <a:pPr marL="0" indent="0">
              <a:buNone/>
            </a:pPr>
            <a:r>
              <a:rPr lang="is-IS" dirty="0" smtClean="0"/>
              <a:t>Heimilisuppbót	 34.126</a:t>
            </a:r>
          </a:p>
          <a:p>
            <a:pPr marL="0" indent="0">
              <a:buNone/>
            </a:pPr>
            <a:r>
              <a:rPr lang="is-IS" dirty="0" smtClean="0"/>
              <a:t>Samtals með heimilisuppbót 			       </a:t>
            </a:r>
            <a:r>
              <a:rPr lang="is-IS" b="1" dirty="0" smtClean="0"/>
              <a:t>246.902 kr. </a:t>
            </a:r>
          </a:p>
        </p:txBody>
      </p:sp>
      <p:sp>
        <p:nvSpPr>
          <p:cNvPr id="4" name="Date Placeholder 3"/>
          <p:cNvSpPr>
            <a:spLocks noGrp="1"/>
          </p:cNvSpPr>
          <p:nvPr>
            <p:ph type="dt" sz="half" idx="10"/>
          </p:nvPr>
        </p:nvSpPr>
        <p:spPr/>
        <p:txBody>
          <a:bodyPr/>
          <a:lstStyle/>
          <a:p>
            <a:fld id="{92D84579-2EBD-48C2-9014-4954196F0673}"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17</a:t>
            </a:fld>
            <a:endParaRPr lang="is-IS">
              <a:solidFill>
                <a:prstClr val="black">
                  <a:tint val="75000"/>
                </a:prstClr>
              </a:solidFill>
            </a:endParaRPr>
          </a:p>
        </p:txBody>
      </p:sp>
    </p:spTree>
    <p:extLst>
      <p:ext uri="{BB962C8B-B14F-4D97-AF65-F5344CB8AC3E}">
        <p14:creationId xmlns:p14="http://schemas.microsoft.com/office/powerpoint/2010/main" val="15241777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fontScale="90000"/>
          </a:bodyPr>
          <a:lstStyle/>
          <a:p>
            <a:r>
              <a:rPr lang="is-IS" sz="4000" dirty="0" smtClean="0"/>
              <a:t/>
            </a:r>
            <a:br>
              <a:rPr lang="is-IS" sz="4000" dirty="0" smtClean="0"/>
            </a:br>
            <a:r>
              <a:rPr lang="is-IS" sz="4000" b="1" dirty="0" smtClean="0"/>
              <a:t>50% lífeyrir og </a:t>
            </a:r>
            <a:br>
              <a:rPr lang="is-IS" sz="4000" b="1" dirty="0" smtClean="0"/>
            </a:br>
            <a:r>
              <a:rPr lang="is-IS" sz="4000" b="1" dirty="0" smtClean="0"/>
              <a:t>50% atvinnuleysisbætur </a:t>
            </a:r>
            <a:r>
              <a:rPr lang="is-IS" b="1" dirty="0" smtClean="0"/>
              <a:t/>
            </a:r>
            <a:br>
              <a:rPr lang="is-IS" b="1" dirty="0" smtClean="0"/>
            </a:br>
            <a:endParaRPr lang="is-IS" b="1" dirty="0"/>
          </a:p>
        </p:txBody>
      </p:sp>
      <p:sp>
        <p:nvSpPr>
          <p:cNvPr id="3" name="Text Placeholder 2"/>
          <p:cNvSpPr>
            <a:spLocks noGrp="1"/>
          </p:cNvSpPr>
          <p:nvPr>
            <p:ph type="body" idx="1"/>
          </p:nvPr>
        </p:nvSpPr>
        <p:spPr/>
        <p:txBody>
          <a:bodyPr/>
          <a:lstStyle/>
          <a:p>
            <a:r>
              <a:rPr lang="is-IS" dirty="0" smtClean="0"/>
              <a:t>Virkt samfélag – tillögur ÖBÍ 	</a:t>
            </a:r>
            <a:endParaRPr lang="is-IS" dirty="0"/>
          </a:p>
        </p:txBody>
      </p:sp>
      <p:sp>
        <p:nvSpPr>
          <p:cNvPr id="4" name="Content Placeholder 3"/>
          <p:cNvSpPr>
            <a:spLocks noGrp="1"/>
          </p:cNvSpPr>
          <p:nvPr>
            <p:ph sz="half" idx="2"/>
          </p:nvPr>
        </p:nvSpPr>
        <p:spPr/>
        <p:txBody>
          <a:bodyPr>
            <a:normAutofit/>
          </a:bodyPr>
          <a:lstStyle/>
          <a:p>
            <a:pPr marL="0" indent="0">
              <a:buNone/>
            </a:pPr>
            <a:r>
              <a:rPr lang="is-IS" dirty="0"/>
              <a:t>L</a:t>
            </a:r>
            <a:r>
              <a:rPr lang="is-IS" dirty="0" smtClean="0"/>
              <a:t>ífeyrir 		127.997</a:t>
            </a:r>
          </a:p>
          <a:p>
            <a:pPr marL="0" indent="0">
              <a:buNone/>
            </a:pPr>
            <a:r>
              <a:rPr lang="is-IS" dirty="0" smtClean="0"/>
              <a:t>Atvinnuleysisbætur	101.027</a:t>
            </a:r>
          </a:p>
          <a:p>
            <a:pPr marL="0" indent="0">
              <a:buNone/>
            </a:pPr>
            <a:r>
              <a:rPr lang="is-IS" dirty="0" smtClean="0"/>
              <a:t>Viðbót frá VVS		  26.969</a:t>
            </a:r>
          </a:p>
          <a:p>
            <a:pPr marL="0" indent="0">
              <a:buNone/>
            </a:pPr>
            <a:r>
              <a:rPr lang="is-IS" b="1" dirty="0" smtClean="0"/>
              <a:t>Samtals		255.993</a:t>
            </a:r>
          </a:p>
          <a:p>
            <a:pPr marL="0" indent="0">
              <a:buNone/>
            </a:pPr>
            <a:r>
              <a:rPr lang="is-IS" dirty="0" smtClean="0"/>
              <a:t>Við bætist: </a:t>
            </a:r>
          </a:p>
          <a:p>
            <a:pPr marL="0" indent="0">
              <a:buNone/>
            </a:pPr>
            <a:r>
              <a:rPr lang="is-IS" dirty="0" smtClean="0"/>
              <a:t>aldurstengd örorkuuppbót og heimilisuppbót, ef viðkomandi á rétt á þeirri greiðslu. </a:t>
            </a:r>
            <a:endParaRPr lang="is-IS" dirty="0"/>
          </a:p>
        </p:txBody>
      </p:sp>
      <p:sp>
        <p:nvSpPr>
          <p:cNvPr id="5" name="Text Placeholder 4"/>
          <p:cNvSpPr>
            <a:spLocks noGrp="1"/>
          </p:cNvSpPr>
          <p:nvPr>
            <p:ph type="body" sz="quarter" idx="3"/>
          </p:nvPr>
        </p:nvSpPr>
        <p:spPr/>
        <p:txBody>
          <a:bodyPr>
            <a:normAutofit fontScale="92500" lnSpcReduction="20000"/>
          </a:bodyPr>
          <a:lstStyle/>
          <a:p>
            <a:r>
              <a:rPr lang="is-IS" dirty="0" smtClean="0"/>
              <a:t>Tillögur í skýrslu nefndar um endurskoðun almannatrygginga</a:t>
            </a:r>
            <a:endParaRPr lang="is-IS" dirty="0"/>
          </a:p>
        </p:txBody>
      </p:sp>
      <p:sp>
        <p:nvSpPr>
          <p:cNvPr id="6" name="Content Placeholder 5"/>
          <p:cNvSpPr>
            <a:spLocks noGrp="1"/>
          </p:cNvSpPr>
          <p:nvPr>
            <p:ph sz="quarter" idx="4"/>
          </p:nvPr>
        </p:nvSpPr>
        <p:spPr/>
        <p:txBody>
          <a:bodyPr>
            <a:normAutofit lnSpcReduction="10000"/>
          </a:bodyPr>
          <a:lstStyle/>
          <a:p>
            <a:pPr marL="0" indent="0">
              <a:buNone/>
            </a:pPr>
            <a:r>
              <a:rPr lang="is-IS" dirty="0"/>
              <a:t>L</a:t>
            </a:r>
            <a:r>
              <a:rPr lang="is-IS" dirty="0" smtClean="0"/>
              <a:t>ífeyrir 		106.388</a:t>
            </a:r>
          </a:p>
          <a:p>
            <a:pPr marL="0" indent="0">
              <a:buNone/>
            </a:pPr>
            <a:r>
              <a:rPr lang="is-IS" dirty="0" smtClean="0"/>
              <a:t>Atvinnuleysisbætur	101.027</a:t>
            </a:r>
          </a:p>
          <a:p>
            <a:pPr marL="0" indent="0">
              <a:buNone/>
            </a:pPr>
            <a:r>
              <a:rPr lang="is-IS" b="1" dirty="0" smtClean="0"/>
              <a:t>Samtals 		207.415</a:t>
            </a:r>
          </a:p>
          <a:p>
            <a:pPr marL="0" indent="0">
              <a:buNone/>
            </a:pPr>
            <a:endParaRPr lang="is-IS" dirty="0" smtClean="0"/>
          </a:p>
          <a:p>
            <a:pPr marL="0" indent="0">
              <a:buNone/>
            </a:pPr>
            <a:r>
              <a:rPr lang="is-IS" dirty="0" smtClean="0"/>
              <a:t>Við getur bæst: </a:t>
            </a:r>
          </a:p>
          <a:p>
            <a:pPr marL="0" indent="0">
              <a:buNone/>
            </a:pPr>
            <a:r>
              <a:rPr lang="is-IS" dirty="0" smtClean="0"/>
              <a:t>Viðbót (vegna aldurs) ef undir 44 ára aldri og heimilisuppbót ef viðkomandi á rétt á þeirri greiðslu. </a:t>
            </a:r>
          </a:p>
          <a:p>
            <a:pPr marL="0" indent="0">
              <a:buNone/>
            </a:pPr>
            <a:endParaRPr lang="is-IS" dirty="0"/>
          </a:p>
        </p:txBody>
      </p:sp>
      <p:sp>
        <p:nvSpPr>
          <p:cNvPr id="7" name="Date Placeholder 6"/>
          <p:cNvSpPr>
            <a:spLocks noGrp="1"/>
          </p:cNvSpPr>
          <p:nvPr>
            <p:ph type="dt" sz="half" idx="10"/>
          </p:nvPr>
        </p:nvSpPr>
        <p:spPr/>
        <p:txBody>
          <a:bodyPr/>
          <a:lstStyle/>
          <a:p>
            <a:fld id="{DDC86B48-4BC5-4C81-A1B1-5F3F2858C0DB}" type="datetime4">
              <a:rPr lang="is-IS" smtClean="0">
                <a:solidFill>
                  <a:prstClr val="black">
                    <a:tint val="75000"/>
                  </a:prstClr>
                </a:solidFill>
              </a:rPr>
              <a:t>25. maí 2016</a:t>
            </a:fld>
            <a:endParaRPr lang="is-IS">
              <a:solidFill>
                <a:prstClr val="black">
                  <a:tint val="75000"/>
                </a:prstClr>
              </a:solidFill>
            </a:endParaRPr>
          </a:p>
        </p:txBody>
      </p:sp>
      <p:sp>
        <p:nvSpPr>
          <p:cNvPr id="8" name="Footer Placeholder 7"/>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9" name="Slide Number Placeholder 8"/>
          <p:cNvSpPr>
            <a:spLocks noGrp="1"/>
          </p:cNvSpPr>
          <p:nvPr>
            <p:ph type="sldNum" sz="quarter" idx="12"/>
          </p:nvPr>
        </p:nvSpPr>
        <p:spPr/>
        <p:txBody>
          <a:bodyPr/>
          <a:lstStyle/>
          <a:p>
            <a:fld id="{E0904936-F294-4F13-84E9-0B436DF0E4DE}" type="slidenum">
              <a:rPr lang="is-IS" smtClean="0">
                <a:solidFill>
                  <a:prstClr val="black">
                    <a:tint val="75000"/>
                  </a:prstClr>
                </a:solidFill>
              </a:rPr>
              <a:pPr/>
              <a:t>18</a:t>
            </a:fld>
            <a:endParaRPr lang="is-IS">
              <a:solidFill>
                <a:prstClr val="black">
                  <a:tint val="75000"/>
                </a:prstClr>
              </a:solidFill>
            </a:endParaRPr>
          </a:p>
        </p:txBody>
      </p:sp>
    </p:spTree>
    <p:extLst>
      <p:ext uri="{BB962C8B-B14F-4D97-AF65-F5344CB8AC3E}">
        <p14:creationId xmlns:p14="http://schemas.microsoft.com/office/powerpoint/2010/main" val="2912104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fontScale="90000"/>
          </a:bodyPr>
          <a:lstStyle/>
          <a:p>
            <a:r>
              <a:rPr lang="is-IS" sz="4000" dirty="0" smtClean="0"/>
              <a:t/>
            </a:r>
            <a:br>
              <a:rPr lang="is-IS" sz="4000" dirty="0" smtClean="0"/>
            </a:br>
            <a:r>
              <a:rPr lang="is-IS" sz="4000" b="1" dirty="0" smtClean="0"/>
              <a:t>50 lífeyrir, engar atvinnutekjur né atvinnuleysisbætur </a:t>
            </a:r>
            <a:r>
              <a:rPr lang="is-IS" b="1" dirty="0" smtClean="0"/>
              <a:t/>
            </a:r>
            <a:br>
              <a:rPr lang="is-IS" b="1" dirty="0" smtClean="0"/>
            </a:br>
            <a:endParaRPr lang="is-IS" b="1" dirty="0"/>
          </a:p>
        </p:txBody>
      </p:sp>
      <p:sp>
        <p:nvSpPr>
          <p:cNvPr id="3" name="Text Placeholder 2"/>
          <p:cNvSpPr>
            <a:spLocks noGrp="1"/>
          </p:cNvSpPr>
          <p:nvPr>
            <p:ph type="body" idx="1"/>
          </p:nvPr>
        </p:nvSpPr>
        <p:spPr/>
        <p:txBody>
          <a:bodyPr/>
          <a:lstStyle/>
          <a:p>
            <a:r>
              <a:rPr lang="is-IS" dirty="0" smtClean="0"/>
              <a:t>Virkt samfélag – tillögur ÖBÍ 	</a:t>
            </a:r>
            <a:endParaRPr lang="is-IS" dirty="0"/>
          </a:p>
        </p:txBody>
      </p:sp>
      <p:sp>
        <p:nvSpPr>
          <p:cNvPr id="4" name="Content Placeholder 3"/>
          <p:cNvSpPr>
            <a:spLocks noGrp="1"/>
          </p:cNvSpPr>
          <p:nvPr>
            <p:ph sz="half" idx="2"/>
          </p:nvPr>
        </p:nvSpPr>
        <p:spPr/>
        <p:txBody>
          <a:bodyPr/>
          <a:lstStyle/>
          <a:p>
            <a:pPr marL="0" indent="0">
              <a:buNone/>
            </a:pPr>
            <a:r>
              <a:rPr lang="is-IS" dirty="0" smtClean="0"/>
              <a:t>50% lífeyrir 		127.997</a:t>
            </a:r>
          </a:p>
          <a:p>
            <a:pPr marL="0" indent="0">
              <a:buNone/>
            </a:pPr>
            <a:r>
              <a:rPr lang="is-IS" dirty="0" smtClean="0"/>
              <a:t>Viðbót frá VVS		127.997</a:t>
            </a:r>
          </a:p>
          <a:p>
            <a:pPr marL="0" indent="0">
              <a:buNone/>
            </a:pPr>
            <a:r>
              <a:rPr lang="is-IS" dirty="0" smtClean="0"/>
              <a:t>Lágmarksviðmið	255.993</a:t>
            </a:r>
          </a:p>
          <a:p>
            <a:pPr marL="0" indent="0">
              <a:buNone/>
            </a:pPr>
            <a:r>
              <a:rPr lang="is-IS" dirty="0" smtClean="0"/>
              <a:t>Við bætist aldurstengd örorku-</a:t>
            </a:r>
          </a:p>
          <a:p>
            <a:pPr marL="0" indent="0">
              <a:buNone/>
            </a:pPr>
            <a:r>
              <a:rPr lang="is-IS" dirty="0"/>
              <a:t>u</a:t>
            </a:r>
            <a:r>
              <a:rPr lang="is-IS" dirty="0" smtClean="0"/>
              <a:t>ppbót og heimilisuppbót, ef viðkomandi á rétt á þeirri greiðslu. </a:t>
            </a:r>
            <a:endParaRPr lang="is-IS" dirty="0"/>
          </a:p>
        </p:txBody>
      </p:sp>
      <p:sp>
        <p:nvSpPr>
          <p:cNvPr id="5" name="Text Placeholder 4"/>
          <p:cNvSpPr>
            <a:spLocks noGrp="1"/>
          </p:cNvSpPr>
          <p:nvPr>
            <p:ph type="body" sz="quarter" idx="3"/>
          </p:nvPr>
        </p:nvSpPr>
        <p:spPr/>
        <p:txBody>
          <a:bodyPr>
            <a:normAutofit fontScale="92500" lnSpcReduction="20000"/>
          </a:bodyPr>
          <a:lstStyle/>
          <a:p>
            <a:r>
              <a:rPr lang="is-IS" dirty="0" smtClean="0"/>
              <a:t>Tillögur í skýrslu nefndar um endurskoðun almannatrygginga</a:t>
            </a:r>
            <a:endParaRPr lang="is-IS" dirty="0"/>
          </a:p>
        </p:txBody>
      </p:sp>
      <p:sp>
        <p:nvSpPr>
          <p:cNvPr id="6" name="Content Placeholder 5"/>
          <p:cNvSpPr>
            <a:spLocks noGrp="1"/>
          </p:cNvSpPr>
          <p:nvPr>
            <p:ph sz="quarter" idx="4"/>
          </p:nvPr>
        </p:nvSpPr>
        <p:spPr/>
        <p:txBody>
          <a:bodyPr/>
          <a:lstStyle/>
          <a:p>
            <a:pPr marL="0" indent="0">
              <a:buNone/>
            </a:pPr>
            <a:r>
              <a:rPr lang="is-IS" dirty="0" smtClean="0"/>
              <a:t>50% lífeyrir 		106.388</a:t>
            </a:r>
          </a:p>
          <a:p>
            <a:pPr marL="0" indent="0">
              <a:buNone/>
            </a:pPr>
            <a:r>
              <a:rPr lang="is-IS" dirty="0" smtClean="0"/>
              <a:t>Til viðbótar: Ef undir 44 ára aldri – viðbót og heimilisuppbót ef viðkomandi á rétt á þeirri greiðslu. </a:t>
            </a:r>
          </a:p>
          <a:p>
            <a:pPr marL="0" indent="0">
              <a:buNone/>
            </a:pPr>
            <a:r>
              <a:rPr lang="is-IS" dirty="0" smtClean="0"/>
              <a:t>Þessir einstaklingar þurfa að leita til félagsþjónustu sveitarfélaga eftir fjárhagsaðstoð. </a:t>
            </a:r>
          </a:p>
          <a:p>
            <a:pPr marL="0" indent="0">
              <a:buNone/>
            </a:pPr>
            <a:endParaRPr lang="is-IS" dirty="0"/>
          </a:p>
        </p:txBody>
      </p:sp>
      <p:sp>
        <p:nvSpPr>
          <p:cNvPr id="7" name="Date Placeholder 6"/>
          <p:cNvSpPr>
            <a:spLocks noGrp="1"/>
          </p:cNvSpPr>
          <p:nvPr>
            <p:ph type="dt" sz="half" idx="10"/>
          </p:nvPr>
        </p:nvSpPr>
        <p:spPr/>
        <p:txBody>
          <a:bodyPr/>
          <a:lstStyle/>
          <a:p>
            <a:fld id="{DDC86B48-4BC5-4C81-A1B1-5F3F2858C0DB}" type="datetime4">
              <a:rPr lang="is-IS" smtClean="0">
                <a:solidFill>
                  <a:prstClr val="black">
                    <a:tint val="75000"/>
                  </a:prstClr>
                </a:solidFill>
              </a:rPr>
              <a:t>25. maí 2016</a:t>
            </a:fld>
            <a:endParaRPr lang="is-IS">
              <a:solidFill>
                <a:prstClr val="black">
                  <a:tint val="75000"/>
                </a:prstClr>
              </a:solidFill>
            </a:endParaRPr>
          </a:p>
        </p:txBody>
      </p:sp>
      <p:sp>
        <p:nvSpPr>
          <p:cNvPr id="8" name="Footer Placeholder 7"/>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9" name="Slide Number Placeholder 8"/>
          <p:cNvSpPr>
            <a:spLocks noGrp="1"/>
          </p:cNvSpPr>
          <p:nvPr>
            <p:ph type="sldNum" sz="quarter" idx="12"/>
          </p:nvPr>
        </p:nvSpPr>
        <p:spPr/>
        <p:txBody>
          <a:bodyPr/>
          <a:lstStyle/>
          <a:p>
            <a:fld id="{E0904936-F294-4F13-84E9-0B436DF0E4DE}" type="slidenum">
              <a:rPr lang="is-IS" smtClean="0">
                <a:solidFill>
                  <a:prstClr val="black">
                    <a:tint val="75000"/>
                  </a:prstClr>
                </a:solidFill>
              </a:rPr>
              <a:pPr/>
              <a:t>19</a:t>
            </a:fld>
            <a:endParaRPr lang="is-IS">
              <a:solidFill>
                <a:prstClr val="black">
                  <a:tint val="75000"/>
                </a:prstClr>
              </a:solidFill>
            </a:endParaRPr>
          </a:p>
        </p:txBody>
      </p:sp>
    </p:spTree>
    <p:extLst>
      <p:ext uri="{BB962C8B-B14F-4D97-AF65-F5344CB8AC3E}">
        <p14:creationId xmlns:p14="http://schemas.microsoft.com/office/powerpoint/2010/main" val="12326509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dirty="0" smtClean="0"/>
              <a:t>Dæmi, örorkulífeyrisþegi með engar aðrar tekjur en greiðslur frá TR. </a:t>
            </a:r>
            <a:endParaRPr lang="is-IS" dirty="0"/>
          </a:p>
        </p:txBody>
      </p:sp>
      <p:sp>
        <p:nvSpPr>
          <p:cNvPr id="4" name="Date Placeholder 3"/>
          <p:cNvSpPr>
            <a:spLocks noGrp="1"/>
          </p:cNvSpPr>
          <p:nvPr>
            <p:ph type="dt" sz="half" idx="10"/>
          </p:nvPr>
        </p:nvSpPr>
        <p:spPr/>
        <p:txBody>
          <a:bodyPr/>
          <a:lstStyle/>
          <a:p>
            <a:fld id="{F0988DAF-5484-4F60-8DFD-44F870BF140D}"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2</a:t>
            </a:fld>
            <a:endParaRPr lang="is-IS">
              <a:solidFill>
                <a:prstClr val="black">
                  <a:tint val="75000"/>
                </a:prstClr>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235072726"/>
              </p:ext>
            </p:extLst>
          </p:nvPr>
        </p:nvGraphicFramePr>
        <p:xfrm>
          <a:off x="755576" y="1628800"/>
          <a:ext cx="7704857" cy="3684410"/>
        </p:xfrm>
        <a:graphic>
          <a:graphicData uri="http://schemas.openxmlformats.org/drawingml/2006/table">
            <a:tbl>
              <a:tblPr firstRow="1" firstCol="1" bandRow="1"/>
              <a:tblGrid>
                <a:gridCol w="2699042"/>
                <a:gridCol w="2607875"/>
                <a:gridCol w="2397940"/>
              </a:tblGrid>
              <a:tr h="888098">
                <a:tc>
                  <a:txBody>
                    <a:bodyPr/>
                    <a:lstStyle/>
                    <a:p>
                      <a:pPr>
                        <a:spcAft>
                          <a:spcPts val="0"/>
                        </a:spcAft>
                      </a:pPr>
                      <a:r>
                        <a:rPr lang="is-IS" sz="1600" b="1" dirty="0">
                          <a:effectLst/>
                          <a:latin typeface="Arial"/>
                        </a:rPr>
                        <a:t>Greiðslutegundir</a:t>
                      </a:r>
                      <a:endParaRPr lang="is-I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is-IS" sz="1600" b="1">
                          <a:effectLst/>
                          <a:latin typeface="Arial"/>
                        </a:rPr>
                        <a:t>Örorkumat við 18-24 ára aldur</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is-IS" sz="1600" b="1">
                          <a:effectLst/>
                          <a:latin typeface="Arial"/>
                        </a:rPr>
                        <a:t>Örorkumat við 40 ára aldur</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033">
                <a:tc>
                  <a:txBody>
                    <a:bodyPr/>
                    <a:lstStyle/>
                    <a:p>
                      <a:pPr>
                        <a:spcAft>
                          <a:spcPts val="0"/>
                        </a:spcAft>
                      </a:pPr>
                      <a:r>
                        <a:rPr lang="is-IS" sz="1600">
                          <a:effectLst/>
                          <a:latin typeface="Arial"/>
                        </a:rPr>
                        <a:t>Grunnlífeyrir</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dirty="0">
                          <a:effectLst/>
                          <a:latin typeface="Arial"/>
                        </a:rPr>
                        <a:t>39.862</a:t>
                      </a:r>
                      <a:endParaRPr lang="is-I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a:effectLst/>
                          <a:latin typeface="Arial"/>
                        </a:rPr>
                        <a:t>39.862</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045">
                <a:tc>
                  <a:txBody>
                    <a:bodyPr/>
                    <a:lstStyle/>
                    <a:p>
                      <a:pPr>
                        <a:spcAft>
                          <a:spcPts val="0"/>
                        </a:spcAft>
                      </a:pPr>
                      <a:r>
                        <a:rPr lang="is-IS" sz="1600">
                          <a:effectLst/>
                          <a:latin typeface="Arial"/>
                        </a:rPr>
                        <a:t>Aldurstengd örorkuuppbót</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a:effectLst/>
                          <a:latin typeface="Arial"/>
                        </a:rPr>
                        <a:t>39.862</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a:effectLst/>
                          <a:latin typeface="Arial"/>
                        </a:rPr>
                        <a:t>5.979</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0033">
                <a:tc>
                  <a:txBody>
                    <a:bodyPr/>
                    <a:lstStyle/>
                    <a:p>
                      <a:pPr>
                        <a:spcAft>
                          <a:spcPts val="0"/>
                        </a:spcAft>
                      </a:pPr>
                      <a:r>
                        <a:rPr lang="is-IS" sz="1600">
                          <a:effectLst/>
                          <a:latin typeface="Arial"/>
                        </a:rPr>
                        <a:t>Tekjutrygging</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a:effectLst/>
                          <a:latin typeface="Arial"/>
                        </a:rPr>
                        <a:t>127.652</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a:effectLst/>
                          <a:latin typeface="Arial"/>
                        </a:rPr>
                        <a:t>127.652</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0067">
                <a:tc>
                  <a:txBody>
                    <a:bodyPr/>
                    <a:lstStyle/>
                    <a:p>
                      <a:pPr>
                        <a:spcAft>
                          <a:spcPts val="0"/>
                        </a:spcAft>
                      </a:pPr>
                      <a:r>
                        <a:rPr lang="is-IS" sz="1600" b="1">
                          <a:effectLst/>
                          <a:latin typeface="Arial"/>
                        </a:rPr>
                        <a:t>Samtals upphæð bótaflokka</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b="1">
                          <a:effectLst/>
                          <a:latin typeface="Arial"/>
                        </a:rPr>
                        <a:t>207.376</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b="1">
                          <a:effectLst/>
                          <a:latin typeface="Arial"/>
                        </a:rPr>
                        <a:t>173.493</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0067">
                <a:tc>
                  <a:txBody>
                    <a:bodyPr/>
                    <a:lstStyle/>
                    <a:p>
                      <a:pPr>
                        <a:spcAft>
                          <a:spcPts val="0"/>
                        </a:spcAft>
                      </a:pPr>
                      <a:r>
                        <a:rPr lang="is-IS" sz="1600" b="1" dirty="0">
                          <a:effectLst/>
                          <a:highlight>
                            <a:srgbClr val="FFFF00"/>
                          </a:highlight>
                          <a:latin typeface="Arial"/>
                        </a:rPr>
                        <a:t>Sérstök framfærsluuppbót</a:t>
                      </a:r>
                      <a:endParaRPr lang="is-I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a:effectLst/>
                          <a:highlight>
                            <a:srgbClr val="FFFF00"/>
                          </a:highlight>
                          <a:latin typeface="Arial"/>
                        </a:rPr>
                        <a:t>5.400</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a:effectLst/>
                          <a:highlight>
                            <a:srgbClr val="FFFF00"/>
                          </a:highlight>
                          <a:latin typeface="Arial"/>
                        </a:rPr>
                        <a:t>39.823</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0067">
                <a:tc>
                  <a:txBody>
                    <a:bodyPr/>
                    <a:lstStyle/>
                    <a:p>
                      <a:pPr>
                        <a:spcAft>
                          <a:spcPts val="0"/>
                        </a:spcAft>
                      </a:pPr>
                      <a:r>
                        <a:rPr lang="is-IS" sz="1600" dirty="0" smtClean="0">
                          <a:effectLst/>
                          <a:latin typeface="Arial"/>
                        </a:rPr>
                        <a:t>Heildargreiðsla fyrir skatt /</a:t>
                      </a:r>
                      <a:r>
                        <a:rPr lang="is-IS" sz="1600" baseline="0" dirty="0" smtClean="0">
                          <a:effectLst/>
                          <a:latin typeface="Arial"/>
                        </a:rPr>
                        <a:t> </a:t>
                      </a:r>
                      <a:r>
                        <a:rPr lang="is-IS" sz="1600" dirty="0" smtClean="0">
                          <a:effectLst/>
                          <a:latin typeface="Arial"/>
                        </a:rPr>
                        <a:t> framfærsluviðmið</a:t>
                      </a:r>
                      <a:endParaRPr lang="is-I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b="1">
                          <a:effectLst/>
                          <a:latin typeface="Arial"/>
                        </a:rPr>
                        <a:t>212.776</a:t>
                      </a:r>
                      <a:endParaRPr lang="is-IS"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is-IS" sz="1600" b="1" dirty="0">
                          <a:effectLst/>
                          <a:latin typeface="Arial"/>
                        </a:rPr>
                        <a:t>212.776</a:t>
                      </a:r>
                      <a:endParaRPr lang="is-IS" sz="1100" dirty="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2475099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fontScale="90000"/>
          </a:bodyPr>
          <a:lstStyle/>
          <a:p>
            <a:r>
              <a:rPr lang="is-IS" dirty="0" smtClean="0"/>
              <a:t>Óljóst hvernig hækka eigi lífeyrisgreiðslur</a:t>
            </a:r>
            <a:endParaRPr lang="is-IS" dirty="0"/>
          </a:p>
        </p:txBody>
      </p:sp>
      <p:sp>
        <p:nvSpPr>
          <p:cNvPr id="11" name="Content Placeholder 10"/>
          <p:cNvSpPr>
            <a:spLocks noGrp="1"/>
          </p:cNvSpPr>
          <p:nvPr>
            <p:ph idx="1"/>
          </p:nvPr>
        </p:nvSpPr>
        <p:spPr/>
        <p:txBody>
          <a:bodyPr>
            <a:normAutofit fontScale="70000" lnSpcReduction="20000"/>
          </a:bodyPr>
          <a:lstStyle/>
          <a:p>
            <a:pPr marL="0" indent="0">
              <a:buNone/>
            </a:pPr>
            <a:r>
              <a:rPr lang="is-IS" b="1" dirty="0" smtClean="0"/>
              <a:t>Úr skýrslu nefndar endurskoðunarnefndarinnar</a:t>
            </a:r>
            <a:r>
              <a:rPr lang="is-IS" dirty="0" smtClean="0"/>
              <a:t>: </a:t>
            </a:r>
          </a:p>
          <a:p>
            <a:pPr marL="0" indent="0">
              <a:buNone/>
            </a:pPr>
            <a:r>
              <a:rPr lang="is-IS" dirty="0" smtClean="0"/>
              <a:t>„</a:t>
            </a:r>
            <a:r>
              <a:rPr lang="is-IS" dirty="0"/>
              <a:t>Þá leggur nefndin til að hækkanir á fjárhæðum bóta almannatrygginga fylgi þróun </a:t>
            </a:r>
            <a:r>
              <a:rPr lang="is-IS" dirty="0" smtClean="0"/>
              <a:t>lágmarkslauna hverju </a:t>
            </a:r>
            <a:r>
              <a:rPr lang="is-IS" dirty="0"/>
              <a:t>sinni</a:t>
            </a:r>
            <a:r>
              <a:rPr lang="is-IS" dirty="0" smtClean="0"/>
              <a:t>.“</a:t>
            </a:r>
          </a:p>
          <a:p>
            <a:pPr marL="0" indent="0">
              <a:buNone/>
            </a:pPr>
            <a:endParaRPr lang="is-IS" dirty="0" smtClean="0"/>
          </a:p>
          <a:p>
            <a:pPr marL="0" indent="0">
              <a:buNone/>
            </a:pPr>
            <a:r>
              <a:rPr lang="is-IS" b="1" dirty="0" smtClean="0"/>
              <a:t>Úr sameiginlegu séráliti ÖBÍ og stjórnarandstöðunnar: </a:t>
            </a:r>
          </a:p>
          <a:p>
            <a:pPr marL="0" indent="0">
              <a:buNone/>
            </a:pPr>
            <a:r>
              <a:rPr lang="is-IS" dirty="0" smtClean="0"/>
              <a:t>„Í </a:t>
            </a:r>
            <a:r>
              <a:rPr lang="is-IS" dirty="0"/>
              <a:t>skýrslunni er ekki kveðið skýrt á um hvernig lífeyrir eigi að hækka í samræmi við krónutöluhækkun lægstu launa. Lífeyrir (án heimilisuppbótar og viðbótar) skal vera að minnsta kosti jafn hár og lágmarkslaun hverju sinni. Í þessu samhengi er rétt að hafa í huga að frá því nefndin tók til starfa í lok árs 2013 hafa efnahagslegar aðstæður þjóðarbúsins vænkast verulega og þar með hafa forsendur breyst. Fjárhæðir almannatrygginga hafa ekki fylgt launaþróun og lífeyrir hækkað mun minna en lægstu laun og er kjaragliðnun síðustu ára enn óbætt. </a:t>
            </a:r>
            <a:r>
              <a:rPr lang="is-IS" dirty="0" smtClean="0"/>
              <a:t>„</a:t>
            </a:r>
            <a:endParaRPr lang="is-IS" dirty="0"/>
          </a:p>
        </p:txBody>
      </p:sp>
      <p:sp>
        <p:nvSpPr>
          <p:cNvPr id="7" name="Date Placeholder 6"/>
          <p:cNvSpPr>
            <a:spLocks noGrp="1"/>
          </p:cNvSpPr>
          <p:nvPr>
            <p:ph type="dt" sz="half" idx="10"/>
          </p:nvPr>
        </p:nvSpPr>
        <p:spPr/>
        <p:txBody>
          <a:bodyPr/>
          <a:lstStyle/>
          <a:p>
            <a:fld id="{DDC86B48-4BC5-4C81-A1B1-5F3F2858C0DB}" type="datetime4">
              <a:rPr lang="is-IS" smtClean="0">
                <a:solidFill>
                  <a:prstClr val="black">
                    <a:tint val="75000"/>
                  </a:prstClr>
                </a:solidFill>
              </a:rPr>
              <a:t>25. maí 2016</a:t>
            </a:fld>
            <a:endParaRPr lang="is-IS">
              <a:solidFill>
                <a:prstClr val="black">
                  <a:tint val="75000"/>
                </a:prstClr>
              </a:solidFill>
            </a:endParaRPr>
          </a:p>
        </p:txBody>
      </p:sp>
      <p:sp>
        <p:nvSpPr>
          <p:cNvPr id="8" name="Footer Placeholder 7"/>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a:solidFill>
                <a:prstClr val="black">
                  <a:tint val="75000"/>
                </a:prstClr>
              </a:solidFill>
            </a:endParaRPr>
          </a:p>
        </p:txBody>
      </p:sp>
      <p:sp>
        <p:nvSpPr>
          <p:cNvPr id="9" name="Slide Number Placeholder 8"/>
          <p:cNvSpPr>
            <a:spLocks noGrp="1"/>
          </p:cNvSpPr>
          <p:nvPr>
            <p:ph type="sldNum" sz="quarter" idx="12"/>
          </p:nvPr>
        </p:nvSpPr>
        <p:spPr/>
        <p:txBody>
          <a:bodyPr/>
          <a:lstStyle/>
          <a:p>
            <a:fld id="{E0904936-F294-4F13-84E9-0B436DF0E4DE}" type="slidenum">
              <a:rPr lang="is-IS" smtClean="0">
                <a:solidFill>
                  <a:prstClr val="black">
                    <a:tint val="75000"/>
                  </a:prstClr>
                </a:solidFill>
              </a:rPr>
              <a:pPr/>
              <a:t>20</a:t>
            </a:fld>
            <a:endParaRPr lang="is-IS">
              <a:solidFill>
                <a:prstClr val="black">
                  <a:tint val="75000"/>
                </a:prstClr>
              </a:solidFill>
            </a:endParaRPr>
          </a:p>
        </p:txBody>
      </p:sp>
    </p:spTree>
    <p:extLst>
      <p:ext uri="{BB962C8B-B14F-4D97-AF65-F5344CB8AC3E}">
        <p14:creationId xmlns:p14="http://schemas.microsoft.com/office/powerpoint/2010/main" val="28016775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s-IS" b="1" dirty="0" smtClean="0"/>
              <a:t>Sérstök framfærsluuppbót</a:t>
            </a:r>
            <a:endParaRPr lang="is-IS" dirty="0"/>
          </a:p>
        </p:txBody>
      </p:sp>
      <p:sp>
        <p:nvSpPr>
          <p:cNvPr id="3" name="Content Placeholder 2"/>
          <p:cNvSpPr>
            <a:spLocks noGrp="1"/>
          </p:cNvSpPr>
          <p:nvPr>
            <p:ph idx="1"/>
          </p:nvPr>
        </p:nvSpPr>
        <p:spPr/>
        <p:txBody>
          <a:bodyPr>
            <a:normAutofit lnSpcReduction="10000"/>
          </a:bodyPr>
          <a:lstStyle/>
          <a:p>
            <a:r>
              <a:rPr lang="is-IS" dirty="0"/>
              <a:t>Sérstaka framfærsluuppbót skerðist krónu á móti krónu við nær allar tekjur. Ef </a:t>
            </a:r>
            <a:r>
              <a:rPr lang="is-IS" dirty="0" smtClean="0"/>
              <a:t>annar hvor einstaklingurinn í dæminu fyrir framan fengi einstaklingur 5000 </a:t>
            </a:r>
            <a:r>
              <a:rPr lang="is-IS" dirty="0"/>
              <a:t>kr. á mánuði annars staðar frá (geta t.d. atvinnutekjur, lífeyrissjóður, fjármagnstekjur, séreignasparnaður etc.) þá lækkar framfærsluuppbótin um 5000 kr. á mánuði. Heildartekjurnar yrði áfram þær sömu. </a:t>
            </a:r>
          </a:p>
          <a:p>
            <a:endParaRPr lang="is-IS" dirty="0"/>
          </a:p>
        </p:txBody>
      </p:sp>
      <p:sp>
        <p:nvSpPr>
          <p:cNvPr id="4" name="Date Placeholder 3"/>
          <p:cNvSpPr>
            <a:spLocks noGrp="1"/>
          </p:cNvSpPr>
          <p:nvPr>
            <p:ph type="dt" sz="half" idx="10"/>
          </p:nvPr>
        </p:nvSpPr>
        <p:spPr/>
        <p:txBody>
          <a:bodyPr/>
          <a:lstStyle/>
          <a:p>
            <a:fld id="{73741C09-1A70-4CB0-BA44-2DDF06D18211}"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3</a:t>
            </a:fld>
            <a:endParaRPr lang="is-IS">
              <a:solidFill>
                <a:prstClr val="black">
                  <a:tint val="75000"/>
                </a:prstClr>
              </a:solidFill>
            </a:endParaRPr>
          </a:p>
        </p:txBody>
      </p:sp>
    </p:spTree>
    <p:extLst>
      <p:ext uri="{BB962C8B-B14F-4D97-AF65-F5344CB8AC3E}">
        <p14:creationId xmlns:p14="http://schemas.microsoft.com/office/powerpoint/2010/main" val="23979238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s-IS" dirty="0" smtClean="0"/>
              <a:t>Dæmi um áhrif krónu á móti krónu skerðingar – atvinnutekjur </a:t>
            </a:r>
            <a:endParaRPr lang="is-IS" dirty="0"/>
          </a:p>
        </p:txBody>
      </p:sp>
      <p:sp>
        <p:nvSpPr>
          <p:cNvPr id="4" name="Date Placeholder 3"/>
          <p:cNvSpPr>
            <a:spLocks noGrp="1"/>
          </p:cNvSpPr>
          <p:nvPr>
            <p:ph type="dt" sz="half" idx="10"/>
          </p:nvPr>
        </p:nvSpPr>
        <p:spPr/>
        <p:txBody>
          <a:bodyPr/>
          <a:lstStyle/>
          <a:p>
            <a:fld id="{724AE785-F66B-4D96-8146-FCC31AE5196F}"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4</a:t>
            </a:fld>
            <a:endParaRPr lang="is-IS">
              <a:solidFill>
                <a:prstClr val="black">
                  <a:tint val="75000"/>
                </a:prstClr>
              </a:solidFill>
            </a:endParaRPr>
          </a:p>
        </p:txBody>
      </p:sp>
      <p:sp>
        <p:nvSpPr>
          <p:cNvPr id="7" name="TextBox 6"/>
          <p:cNvSpPr txBox="1"/>
          <p:nvPr/>
        </p:nvSpPr>
        <p:spPr>
          <a:xfrm>
            <a:off x="1123189" y="1628800"/>
            <a:ext cx="6840760" cy="923330"/>
          </a:xfrm>
          <a:prstGeom prst="rect">
            <a:avLst/>
          </a:prstGeom>
          <a:noFill/>
        </p:spPr>
        <p:txBody>
          <a:bodyPr wrap="square" rtlCol="0">
            <a:spAutoFit/>
          </a:bodyPr>
          <a:lstStyle/>
          <a:p>
            <a:r>
              <a:rPr lang="is-IS" dirty="0" smtClean="0"/>
              <a:t>Örorkulífeyrisþegi* með 35.000 kr. launatekjur á mánuði fyrir skatt </a:t>
            </a:r>
          </a:p>
          <a:p>
            <a:r>
              <a:rPr lang="is-IS" dirty="0" smtClean="0"/>
              <a:t>*Fyrsta örorkumat 40 ára – býr með öðrum. Upphæðir miðast við 2016. </a:t>
            </a:r>
          </a:p>
          <a:p>
            <a:r>
              <a:rPr lang="is-IS" dirty="0" smtClean="0"/>
              <a:t>** 4% af launum dregin frá fyrir iðgjald í lífeyrissjóð. </a:t>
            </a:r>
            <a:endParaRPr lang="is-I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7085" y="2708920"/>
            <a:ext cx="8712968"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44193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fontScale="90000"/>
          </a:bodyPr>
          <a:lstStyle/>
          <a:p>
            <a:r>
              <a:rPr lang="is-IS" b="1" dirty="0" smtClean="0"/>
              <a:t>Sameining bótaflokka </a:t>
            </a:r>
            <a:r>
              <a:rPr lang="is-IS" dirty="0" smtClean="0"/>
              <a:t/>
            </a:r>
            <a:br>
              <a:rPr lang="is-IS" dirty="0" smtClean="0"/>
            </a:br>
            <a:r>
              <a:rPr lang="is-IS" sz="4000" dirty="0" smtClean="0"/>
              <a:t>samanburður á tillögum </a:t>
            </a:r>
            <a:endParaRPr lang="is-IS" sz="4000" dirty="0"/>
          </a:p>
        </p:txBody>
      </p:sp>
      <p:sp>
        <p:nvSpPr>
          <p:cNvPr id="11" name="Text Placeholder 10"/>
          <p:cNvSpPr>
            <a:spLocks noGrp="1"/>
          </p:cNvSpPr>
          <p:nvPr>
            <p:ph type="body" idx="1"/>
          </p:nvPr>
        </p:nvSpPr>
        <p:spPr/>
        <p:txBody>
          <a:bodyPr/>
          <a:lstStyle/>
          <a:p>
            <a:r>
              <a:rPr lang="is-IS" dirty="0" smtClean="0"/>
              <a:t>Virkt samfélag – tillögur ÖBÍ </a:t>
            </a:r>
            <a:endParaRPr lang="is-IS" dirty="0"/>
          </a:p>
        </p:txBody>
      </p:sp>
      <p:sp>
        <p:nvSpPr>
          <p:cNvPr id="12" name="Content Placeholder 11"/>
          <p:cNvSpPr>
            <a:spLocks noGrp="1"/>
          </p:cNvSpPr>
          <p:nvPr>
            <p:ph sz="half" idx="2"/>
          </p:nvPr>
        </p:nvSpPr>
        <p:spPr>
          <a:ln>
            <a:noFill/>
          </a:ln>
        </p:spPr>
        <p:txBody>
          <a:bodyPr>
            <a:normAutofit/>
          </a:bodyPr>
          <a:lstStyle/>
          <a:p>
            <a:pPr marL="0" indent="0">
              <a:spcBef>
                <a:spcPts val="376"/>
              </a:spcBef>
              <a:buNone/>
            </a:pPr>
            <a:endParaRPr lang="is-IS" sz="800" dirty="0" smtClean="0"/>
          </a:p>
          <a:p>
            <a:pPr marL="0" indent="0">
              <a:spcBef>
                <a:spcPts val="376"/>
              </a:spcBef>
              <a:buNone/>
            </a:pPr>
            <a:r>
              <a:rPr lang="is-IS" dirty="0" smtClean="0"/>
              <a:t>Grunnlífeyrir </a:t>
            </a:r>
          </a:p>
          <a:p>
            <a:pPr marL="0" indent="0">
              <a:spcBef>
                <a:spcPts val="376"/>
              </a:spcBef>
              <a:buNone/>
            </a:pPr>
            <a:endParaRPr lang="is-IS" dirty="0" smtClean="0"/>
          </a:p>
          <a:p>
            <a:pPr marL="0" indent="0">
              <a:spcBef>
                <a:spcPts val="376"/>
              </a:spcBef>
              <a:buNone/>
            </a:pPr>
            <a:r>
              <a:rPr lang="is-IS" dirty="0" smtClean="0"/>
              <a:t>Tekjutrygging og   framfærsluuppbót (sameinuð) </a:t>
            </a:r>
          </a:p>
          <a:p>
            <a:pPr marL="0" indent="0">
              <a:spcBef>
                <a:spcPts val="376"/>
              </a:spcBef>
              <a:buNone/>
            </a:pPr>
            <a:endParaRPr lang="is-IS" dirty="0" smtClean="0"/>
          </a:p>
          <a:p>
            <a:pPr marL="0" indent="0">
              <a:spcBef>
                <a:spcPts val="376"/>
              </a:spcBef>
              <a:buNone/>
            </a:pPr>
            <a:r>
              <a:rPr lang="is-IS" dirty="0" smtClean="0"/>
              <a:t>Aldurstengd örorkuuppbót </a:t>
            </a:r>
          </a:p>
          <a:p>
            <a:pPr marL="0" indent="0">
              <a:spcBef>
                <a:spcPts val="376"/>
              </a:spcBef>
              <a:buNone/>
            </a:pPr>
            <a:endParaRPr lang="is-IS" dirty="0" smtClean="0"/>
          </a:p>
          <a:p>
            <a:pPr marL="0" indent="0">
              <a:spcBef>
                <a:spcPts val="376"/>
              </a:spcBef>
              <a:buNone/>
            </a:pPr>
            <a:r>
              <a:rPr lang="is-IS" dirty="0">
                <a:solidFill>
                  <a:schemeClr val="tx2">
                    <a:lumMod val="75000"/>
                  </a:schemeClr>
                </a:solidFill>
                <a:latin typeface="Arial"/>
                <a:cs typeface="Arial"/>
              </a:rPr>
              <a:t>√ </a:t>
            </a:r>
            <a:r>
              <a:rPr lang="is-IS" dirty="0" smtClean="0"/>
              <a:t>Heimilisuppbót </a:t>
            </a:r>
          </a:p>
        </p:txBody>
      </p:sp>
      <p:sp>
        <p:nvSpPr>
          <p:cNvPr id="13" name="Text Placeholder 12"/>
          <p:cNvSpPr>
            <a:spLocks noGrp="1"/>
          </p:cNvSpPr>
          <p:nvPr>
            <p:ph type="body" sz="quarter" idx="3"/>
          </p:nvPr>
        </p:nvSpPr>
        <p:spPr/>
        <p:txBody>
          <a:bodyPr>
            <a:normAutofit fontScale="92500" lnSpcReduction="20000"/>
          </a:bodyPr>
          <a:lstStyle/>
          <a:p>
            <a:r>
              <a:rPr lang="is-IS" dirty="0" smtClean="0"/>
              <a:t>Tillögur í skýrslu nefndar um endurskoðun almannatrygginga  </a:t>
            </a:r>
            <a:endParaRPr lang="is-IS" dirty="0"/>
          </a:p>
        </p:txBody>
      </p:sp>
      <p:sp>
        <p:nvSpPr>
          <p:cNvPr id="14" name="Content Placeholder 13"/>
          <p:cNvSpPr>
            <a:spLocks noGrp="1"/>
          </p:cNvSpPr>
          <p:nvPr>
            <p:ph sz="quarter" idx="4"/>
          </p:nvPr>
        </p:nvSpPr>
        <p:spPr/>
        <p:txBody>
          <a:bodyPr>
            <a:normAutofit lnSpcReduction="10000"/>
          </a:bodyPr>
          <a:lstStyle/>
          <a:p>
            <a:endParaRPr lang="is-IS" sz="800" dirty="0" smtClean="0"/>
          </a:p>
          <a:p>
            <a:pPr marL="0" indent="0">
              <a:buNone/>
            </a:pPr>
            <a:r>
              <a:rPr lang="is-IS" dirty="0" smtClean="0"/>
              <a:t>Lífeyrir:  grunnlífeyrir, tekjutrygging og framfærsluuppbót sameinuð í einn bótaflokk. </a:t>
            </a:r>
          </a:p>
          <a:p>
            <a:pPr marL="0" indent="0">
              <a:buNone/>
            </a:pPr>
            <a:endParaRPr lang="is-IS" dirty="0" smtClean="0"/>
          </a:p>
          <a:p>
            <a:pPr marL="0" indent="0">
              <a:buNone/>
            </a:pPr>
            <a:r>
              <a:rPr lang="is-IS" dirty="0" smtClean="0"/>
              <a:t>Viðbót – kemur í staðinn fyrir aldurstengda örorkuuppbót  </a:t>
            </a:r>
          </a:p>
          <a:p>
            <a:pPr marL="0" indent="0">
              <a:buNone/>
            </a:pPr>
            <a:endParaRPr lang="is-IS" dirty="0" smtClean="0"/>
          </a:p>
          <a:p>
            <a:pPr marL="0" indent="0">
              <a:buNone/>
            </a:pPr>
            <a:r>
              <a:rPr lang="is-IS" dirty="0" smtClean="0">
                <a:solidFill>
                  <a:schemeClr val="tx2">
                    <a:lumMod val="75000"/>
                  </a:schemeClr>
                </a:solidFill>
                <a:latin typeface="Arial"/>
                <a:cs typeface="Arial"/>
              </a:rPr>
              <a:t>√ </a:t>
            </a:r>
            <a:r>
              <a:rPr lang="is-IS" dirty="0" smtClean="0"/>
              <a:t>Heimilisuppbót </a:t>
            </a:r>
          </a:p>
        </p:txBody>
      </p:sp>
      <p:sp>
        <p:nvSpPr>
          <p:cNvPr id="4" name="Date Placeholder 3"/>
          <p:cNvSpPr>
            <a:spLocks noGrp="1"/>
          </p:cNvSpPr>
          <p:nvPr>
            <p:ph type="dt" sz="half" idx="10"/>
          </p:nvPr>
        </p:nvSpPr>
        <p:spPr/>
        <p:txBody>
          <a:bodyPr/>
          <a:lstStyle/>
          <a:p>
            <a:fld id="{1480A54E-76B7-4CB6-A2CE-807160D97F05}"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a:xfrm>
            <a:off x="3124200" y="6356350"/>
            <a:ext cx="3031976" cy="365125"/>
          </a:xfrm>
        </p:spPr>
        <p:txBody>
          <a:bodyPr/>
          <a:lstStyle/>
          <a:p>
            <a:r>
              <a:rPr lang="is-IS" dirty="0"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5</a:t>
            </a:fld>
            <a:endParaRPr lang="is-IS">
              <a:solidFill>
                <a:prstClr val="black">
                  <a:tint val="75000"/>
                </a:prstClr>
              </a:solidFill>
            </a:endParaRPr>
          </a:p>
        </p:txBody>
      </p:sp>
      <p:sp>
        <p:nvSpPr>
          <p:cNvPr id="2" name="Rounded Rectangle 1"/>
          <p:cNvSpPr/>
          <p:nvPr/>
        </p:nvSpPr>
        <p:spPr>
          <a:xfrm>
            <a:off x="467544" y="2427142"/>
            <a:ext cx="2088232" cy="432048"/>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dirty="0"/>
          </a:p>
        </p:txBody>
      </p:sp>
      <p:sp>
        <p:nvSpPr>
          <p:cNvPr id="15" name="Rounded Rectangle 14"/>
          <p:cNvSpPr/>
          <p:nvPr/>
        </p:nvSpPr>
        <p:spPr>
          <a:xfrm>
            <a:off x="452736" y="3212976"/>
            <a:ext cx="3816424" cy="792088"/>
          </a:xfrm>
          <a:prstGeom prst="round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dirty="0"/>
          </a:p>
        </p:txBody>
      </p:sp>
      <p:sp>
        <p:nvSpPr>
          <p:cNvPr id="16" name="Rounded Rectangle 15"/>
          <p:cNvSpPr/>
          <p:nvPr/>
        </p:nvSpPr>
        <p:spPr>
          <a:xfrm>
            <a:off x="467544" y="4365103"/>
            <a:ext cx="3816424" cy="506839"/>
          </a:xfrm>
          <a:prstGeom prst="roundRect">
            <a:avLst/>
          </a:prstGeom>
          <a:no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a:p>
        </p:txBody>
      </p:sp>
      <p:sp>
        <p:nvSpPr>
          <p:cNvPr id="19" name="Rounded Rectangle 18"/>
          <p:cNvSpPr/>
          <p:nvPr/>
        </p:nvSpPr>
        <p:spPr>
          <a:xfrm>
            <a:off x="4644008" y="2348880"/>
            <a:ext cx="3960440" cy="1584176"/>
          </a:xfrm>
          <a:prstGeom prst="roundRect">
            <a:avLst/>
          </a:prstGeom>
          <a:noFill/>
          <a:ln>
            <a:solidFill>
              <a:schemeClr val="accent4">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dirty="0"/>
          </a:p>
        </p:txBody>
      </p:sp>
      <p:sp>
        <p:nvSpPr>
          <p:cNvPr id="20" name="Rounded Rectangle 19"/>
          <p:cNvSpPr/>
          <p:nvPr/>
        </p:nvSpPr>
        <p:spPr>
          <a:xfrm>
            <a:off x="4644008" y="4149079"/>
            <a:ext cx="3960440" cy="722863"/>
          </a:xfrm>
          <a:prstGeom prst="roundRect">
            <a:avLst/>
          </a:prstGeom>
          <a:noFill/>
          <a:ln>
            <a:solidFill>
              <a:schemeClr val="accent4">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s-IS" dirty="0"/>
          </a:p>
        </p:txBody>
      </p:sp>
      <p:cxnSp>
        <p:nvCxnSpPr>
          <p:cNvPr id="32" name="Curved Connector 31"/>
          <p:cNvCxnSpPr/>
          <p:nvPr/>
        </p:nvCxnSpPr>
        <p:spPr>
          <a:xfrm>
            <a:off x="2627784" y="2643166"/>
            <a:ext cx="2016224" cy="12700"/>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4" name="Curved Connector 33"/>
          <p:cNvCxnSpPr>
            <a:endCxn id="19" idx="1"/>
          </p:cNvCxnSpPr>
          <p:nvPr/>
        </p:nvCxnSpPr>
        <p:spPr>
          <a:xfrm flipV="1">
            <a:off x="4269160" y="3140968"/>
            <a:ext cx="374848" cy="288032"/>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6" name="Curved Connector 35"/>
          <p:cNvCxnSpPr/>
          <p:nvPr/>
        </p:nvCxnSpPr>
        <p:spPr>
          <a:xfrm>
            <a:off x="4283968" y="4586249"/>
            <a:ext cx="360040" cy="8541"/>
          </a:xfrm>
          <a:prstGeom prst="curvedConnector3">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60952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764704"/>
            <a:ext cx="7941568" cy="1143000"/>
          </a:xfrm>
        </p:spPr>
        <p:txBody>
          <a:bodyPr>
            <a:normAutofit fontScale="90000"/>
          </a:bodyPr>
          <a:lstStyle/>
          <a:p>
            <a:r>
              <a:rPr lang="is-IS" sz="3200" b="1" dirty="0" smtClean="0"/>
              <a:t>Dæmi um mánaðarlegar greiðslur til öryrkja með engar aðrar tekjur en lífeyrir almannatrygginga á árinu 2016. </a:t>
            </a:r>
            <a:r>
              <a:rPr lang="is-IS" sz="3200" b="1" dirty="0"/>
              <a:t>Ö</a:t>
            </a:r>
            <a:r>
              <a:rPr lang="is-IS" sz="3200" b="1" dirty="0" smtClean="0"/>
              <a:t>rorkumat við 18 og 40 ára aldur. </a:t>
            </a:r>
            <a:endParaRPr lang="is-IS" sz="3200" b="1" dirty="0"/>
          </a:p>
        </p:txBody>
      </p:sp>
      <p:sp>
        <p:nvSpPr>
          <p:cNvPr id="4" name="Date Placeholder 3"/>
          <p:cNvSpPr>
            <a:spLocks noGrp="1"/>
          </p:cNvSpPr>
          <p:nvPr>
            <p:ph type="dt" sz="half" idx="10"/>
          </p:nvPr>
        </p:nvSpPr>
        <p:spPr/>
        <p:txBody>
          <a:bodyPr/>
          <a:lstStyle/>
          <a:p>
            <a:fld id="{C1365DC2-C59D-4AA3-9847-7A1E8FC4C650}"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6</a:t>
            </a:fld>
            <a:endParaRPr lang="is-IS">
              <a:solidFill>
                <a:prstClr val="black">
                  <a:tint val="75000"/>
                </a:prstClr>
              </a:solidFill>
            </a:endParaRPr>
          </a:p>
        </p:txBody>
      </p:sp>
      <p:pic>
        <p:nvPicPr>
          <p:cNvPr id="2051"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2193517"/>
            <a:ext cx="8229600" cy="3018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428839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is-IS" dirty="0" smtClean="0"/>
              <a:t>Aldurstengd örorkuuuppbót – breytingatillögur – samanburður </a:t>
            </a:r>
            <a:endParaRPr lang="is-IS" dirty="0"/>
          </a:p>
        </p:txBody>
      </p:sp>
      <p:sp>
        <p:nvSpPr>
          <p:cNvPr id="8" name="Text Placeholder 7"/>
          <p:cNvSpPr>
            <a:spLocks noGrp="1"/>
          </p:cNvSpPr>
          <p:nvPr>
            <p:ph type="body" idx="1"/>
          </p:nvPr>
        </p:nvSpPr>
        <p:spPr/>
        <p:txBody>
          <a:bodyPr/>
          <a:lstStyle/>
          <a:p>
            <a:r>
              <a:rPr lang="is-IS" dirty="0" smtClean="0"/>
              <a:t>Virkt samfélag	 - tillögur ÖBÍ 	</a:t>
            </a:r>
            <a:endParaRPr lang="is-IS" dirty="0"/>
          </a:p>
        </p:txBody>
      </p:sp>
      <p:sp>
        <p:nvSpPr>
          <p:cNvPr id="9" name="Content Placeholder 8"/>
          <p:cNvSpPr>
            <a:spLocks noGrp="1"/>
          </p:cNvSpPr>
          <p:nvPr>
            <p:ph sz="half" idx="2"/>
          </p:nvPr>
        </p:nvSpPr>
        <p:spPr/>
        <p:txBody>
          <a:bodyPr/>
          <a:lstStyle/>
          <a:p>
            <a:r>
              <a:rPr lang="is-IS" dirty="0" smtClean="0"/>
              <a:t>Aldurstengda örorkuuppbótin að mestu óbreytt. </a:t>
            </a:r>
          </a:p>
          <a:p>
            <a:r>
              <a:rPr lang="is-IS" dirty="0" smtClean="0"/>
              <a:t>Greidd áfram eftir 67 ára aldur.  </a:t>
            </a:r>
          </a:p>
        </p:txBody>
      </p:sp>
      <p:sp>
        <p:nvSpPr>
          <p:cNvPr id="10" name="Text Placeholder 9"/>
          <p:cNvSpPr>
            <a:spLocks noGrp="1"/>
          </p:cNvSpPr>
          <p:nvPr>
            <p:ph type="body" sz="quarter" idx="3"/>
          </p:nvPr>
        </p:nvSpPr>
        <p:spPr/>
        <p:txBody>
          <a:bodyPr>
            <a:normAutofit fontScale="92500" lnSpcReduction="20000"/>
          </a:bodyPr>
          <a:lstStyle/>
          <a:p>
            <a:r>
              <a:rPr lang="is-IS" dirty="0" smtClean="0"/>
              <a:t>Tillögur í skýrslu nefndar um endurskoðun almannatrygginga </a:t>
            </a:r>
            <a:endParaRPr lang="is-IS" dirty="0"/>
          </a:p>
        </p:txBody>
      </p:sp>
      <p:sp>
        <p:nvSpPr>
          <p:cNvPr id="11" name="Content Placeholder 10"/>
          <p:cNvSpPr>
            <a:spLocks noGrp="1"/>
          </p:cNvSpPr>
          <p:nvPr>
            <p:ph sz="quarter" idx="4"/>
          </p:nvPr>
        </p:nvSpPr>
        <p:spPr/>
        <p:txBody>
          <a:bodyPr>
            <a:normAutofit lnSpcReduction="10000"/>
          </a:bodyPr>
          <a:lstStyle/>
          <a:p>
            <a:r>
              <a:rPr lang="is-IS" dirty="0" smtClean="0"/>
              <a:t>Viðbót komi í staðinn fyrir aldurstengda örorkuuppbót. </a:t>
            </a:r>
          </a:p>
          <a:p>
            <a:r>
              <a:rPr lang="is-IS" dirty="0" smtClean="0"/>
              <a:t>Upphæð fyrir 18-24 ára (fyrsta mat) lækkuð úr 39 þús í 22 þús. </a:t>
            </a:r>
          </a:p>
          <a:p>
            <a:r>
              <a:rPr lang="is-IS" dirty="0" smtClean="0"/>
              <a:t>5% skerðing við hvert aldursár. </a:t>
            </a:r>
          </a:p>
          <a:p>
            <a:r>
              <a:rPr lang="is-IS" dirty="0" smtClean="0"/>
              <a:t>Ekki greidd til einstaklinga sem fá örorkumat eftir 44 ára aldur. </a:t>
            </a:r>
            <a:endParaRPr lang="is-IS" dirty="0"/>
          </a:p>
        </p:txBody>
      </p:sp>
      <p:sp>
        <p:nvSpPr>
          <p:cNvPr id="4" name="Date Placeholder 3"/>
          <p:cNvSpPr>
            <a:spLocks noGrp="1"/>
          </p:cNvSpPr>
          <p:nvPr>
            <p:ph type="dt" sz="half" idx="10"/>
          </p:nvPr>
        </p:nvSpPr>
        <p:spPr/>
        <p:txBody>
          <a:bodyPr/>
          <a:lstStyle/>
          <a:p>
            <a:fld id="{AAEFF82B-1AA2-4D63-8889-E0C3CF3AD2B5}"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7</a:t>
            </a:fld>
            <a:endParaRPr lang="is-IS">
              <a:solidFill>
                <a:prstClr val="black">
                  <a:tint val="75000"/>
                </a:prstClr>
              </a:solidFill>
            </a:endParaRPr>
          </a:p>
        </p:txBody>
      </p:sp>
    </p:spTree>
    <p:extLst>
      <p:ext uri="{BB962C8B-B14F-4D97-AF65-F5344CB8AC3E}">
        <p14:creationId xmlns:p14="http://schemas.microsoft.com/office/powerpoint/2010/main" val="2713771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643" y="0"/>
            <a:ext cx="9144000" cy="6858000"/>
          </a:xfrm>
          <a:prstGeom prst="rect">
            <a:avLst/>
          </a:prstGeom>
        </p:spPr>
      </p:pic>
      <p:sp>
        <p:nvSpPr>
          <p:cNvPr id="2" name="Title 1"/>
          <p:cNvSpPr>
            <a:spLocks noGrp="1"/>
          </p:cNvSpPr>
          <p:nvPr>
            <p:ph type="title"/>
          </p:nvPr>
        </p:nvSpPr>
        <p:spPr/>
        <p:txBody>
          <a:bodyPr/>
          <a:lstStyle/>
          <a:p>
            <a:pPr algn="ctr"/>
            <a:r>
              <a:rPr lang="is-IS" altLang="is-IS" b="1" dirty="0"/>
              <a:t>Þrenns konar frítekjumörk </a:t>
            </a:r>
            <a:endParaRPr lang="is-IS" b="1" dirty="0"/>
          </a:p>
        </p:txBody>
      </p:sp>
      <p:sp>
        <p:nvSpPr>
          <p:cNvPr id="3" name="Content Placeholder 2"/>
          <p:cNvSpPr>
            <a:spLocks noGrp="1"/>
          </p:cNvSpPr>
          <p:nvPr>
            <p:ph idx="1"/>
          </p:nvPr>
        </p:nvSpPr>
        <p:spPr/>
        <p:txBody>
          <a:bodyPr>
            <a:normAutofit fontScale="92500" lnSpcReduction="10000"/>
          </a:bodyPr>
          <a:lstStyle/>
          <a:p>
            <a:pPr lvl="4">
              <a:defRPr/>
            </a:pPr>
            <a:r>
              <a:rPr lang="is-IS" dirty="0"/>
              <a:t> </a:t>
            </a:r>
            <a:r>
              <a:rPr lang="is-IS" dirty="0" smtClean="0"/>
              <a:t>	</a:t>
            </a:r>
            <a:r>
              <a:rPr lang="is-IS" sz="2400" dirty="0" smtClean="0"/>
              <a:t>á </a:t>
            </a:r>
            <a:r>
              <a:rPr lang="is-IS" sz="2400" dirty="0"/>
              <a:t>ári 			á mánuði </a:t>
            </a:r>
          </a:p>
          <a:p>
            <a:pPr>
              <a:defRPr/>
            </a:pPr>
            <a:r>
              <a:rPr lang="is-IS" sz="3200" dirty="0"/>
              <a:t>Atvinnutekjur: </a:t>
            </a:r>
            <a:r>
              <a:rPr lang="is-IS" sz="3200" dirty="0" smtClean="0"/>
              <a:t>1.315.200 </a:t>
            </a:r>
            <a:r>
              <a:rPr lang="is-IS" sz="3200" dirty="0"/>
              <a:t>kr.	109.500 kr.</a:t>
            </a:r>
          </a:p>
          <a:p>
            <a:pPr>
              <a:defRPr/>
            </a:pPr>
            <a:r>
              <a:rPr lang="is-IS" sz="3200" dirty="0"/>
              <a:t>Lífeyrissjóður:  </a:t>
            </a:r>
            <a:r>
              <a:rPr lang="is-IS" sz="3200" dirty="0" smtClean="0"/>
              <a:t>	 </a:t>
            </a:r>
            <a:r>
              <a:rPr lang="is-IS" sz="3200" dirty="0"/>
              <a:t>328.800 kr. 	  </a:t>
            </a:r>
            <a:r>
              <a:rPr lang="is-IS" sz="3200" dirty="0" smtClean="0"/>
              <a:t>27.400 </a:t>
            </a:r>
            <a:r>
              <a:rPr lang="is-IS" sz="3200" dirty="0"/>
              <a:t>kr.</a:t>
            </a:r>
          </a:p>
          <a:p>
            <a:pPr>
              <a:defRPr/>
            </a:pPr>
            <a:r>
              <a:rPr lang="is-IS" sz="3200" dirty="0" smtClean="0"/>
              <a:t>Fjármagnstekjur</a:t>
            </a:r>
            <a:r>
              <a:rPr lang="is-IS" sz="3200" dirty="0"/>
              <a:t>*:		98.640 á ári </a:t>
            </a:r>
          </a:p>
          <a:p>
            <a:pPr marL="0" indent="0">
              <a:buFontTx/>
              <a:buNone/>
              <a:defRPr/>
            </a:pPr>
            <a:r>
              <a:rPr lang="is-IS" sz="3200" dirty="0"/>
              <a:t>Frítekjumörk fyrir öryrkja hafa ekki hækkað frá </a:t>
            </a:r>
            <a:r>
              <a:rPr lang="is-IS" sz="3200" dirty="0" smtClean="0"/>
              <a:t>árinu 2009</a:t>
            </a:r>
            <a:r>
              <a:rPr lang="is-IS" sz="3200" dirty="0"/>
              <a:t>.</a:t>
            </a:r>
          </a:p>
          <a:p>
            <a:pPr>
              <a:buFont typeface="Arial" charset="0"/>
              <a:buChar char="•"/>
              <a:defRPr/>
            </a:pPr>
            <a:r>
              <a:rPr lang="is-IS" sz="1800" dirty="0" smtClean="0"/>
              <a:t>Vextir</a:t>
            </a:r>
            <a:r>
              <a:rPr lang="is-IS" sz="1800" dirty="0"/>
              <a:t>, verðbætur, söluhagnaður, leigutekjur og arður. </a:t>
            </a:r>
            <a:endParaRPr lang="is-IS" sz="1800" dirty="0" smtClean="0"/>
          </a:p>
          <a:p>
            <a:pPr marL="0" indent="0">
              <a:buNone/>
              <a:defRPr/>
            </a:pPr>
            <a:r>
              <a:rPr lang="is-IS" sz="1800" dirty="0" smtClean="0"/>
              <a:t>Fjármagnstekjur </a:t>
            </a:r>
            <a:r>
              <a:rPr lang="is-IS" sz="1800" dirty="0"/>
              <a:t>hjóna/sambúðarfólks eru alltaf sameiginlegar og hefur helmingur </a:t>
            </a:r>
            <a:r>
              <a:rPr lang="is-IS" sz="1800" dirty="0" smtClean="0"/>
              <a:t>fjármagnstekna </a:t>
            </a:r>
            <a:r>
              <a:rPr lang="is-IS" sz="1800" dirty="0"/>
              <a:t>áhrif á útreikning </a:t>
            </a:r>
            <a:r>
              <a:rPr lang="is-IS" sz="1800" dirty="0" smtClean="0"/>
              <a:t>hjá </a:t>
            </a:r>
            <a:r>
              <a:rPr lang="is-IS" sz="1800" dirty="0"/>
              <a:t>hvoru fyrir sig. </a:t>
            </a:r>
            <a:endParaRPr lang="is-IS" sz="1800" dirty="0" smtClean="0"/>
          </a:p>
          <a:p>
            <a:pPr marL="0" indent="0">
              <a:buNone/>
              <a:defRPr/>
            </a:pPr>
            <a:r>
              <a:rPr lang="is-IS" sz="1800" dirty="0" smtClean="0"/>
              <a:t>Bráðabirgðaákvæði til að koma í veg fyrir samspil milli almannatrygginga og lífeyrissjóða hækka í raun frítekjumarkið. </a:t>
            </a:r>
            <a:endParaRPr lang="is-IS" dirty="0"/>
          </a:p>
        </p:txBody>
      </p:sp>
      <p:sp>
        <p:nvSpPr>
          <p:cNvPr id="5" name="Date Placeholder 4"/>
          <p:cNvSpPr>
            <a:spLocks noGrp="1"/>
          </p:cNvSpPr>
          <p:nvPr>
            <p:ph type="dt" sz="half" idx="10"/>
          </p:nvPr>
        </p:nvSpPr>
        <p:spPr/>
        <p:txBody>
          <a:bodyPr/>
          <a:lstStyle/>
          <a:p>
            <a:fld id="{B208B3D8-F0E9-49A6-AAF7-4607BA8800CE}" type="datetime4">
              <a:rPr lang="is-IS" smtClean="0">
                <a:solidFill>
                  <a:prstClr val="black">
                    <a:tint val="75000"/>
                  </a:prstClr>
                </a:solidFill>
              </a:rPr>
              <a:t>25. maí 2016</a:t>
            </a:fld>
            <a:endParaRPr lang="is-IS">
              <a:solidFill>
                <a:prstClr val="black">
                  <a:tint val="75000"/>
                </a:prstClr>
              </a:solidFill>
            </a:endParaRPr>
          </a:p>
        </p:txBody>
      </p:sp>
      <p:sp>
        <p:nvSpPr>
          <p:cNvPr id="6" name="Footer Placeholder 5"/>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E0904936-F294-4F13-84E9-0B436DF0E4DE}" type="slidenum">
              <a:rPr lang="is-IS" smtClean="0">
                <a:solidFill>
                  <a:prstClr val="black">
                    <a:tint val="75000"/>
                  </a:prstClr>
                </a:solidFill>
              </a:rPr>
              <a:pPr/>
              <a:t>8</a:t>
            </a:fld>
            <a:endParaRPr lang="is-IS">
              <a:solidFill>
                <a:prstClr val="black">
                  <a:tint val="75000"/>
                </a:prstClr>
              </a:solidFill>
            </a:endParaRPr>
          </a:p>
        </p:txBody>
      </p:sp>
    </p:spTree>
    <p:extLst>
      <p:ext uri="{BB962C8B-B14F-4D97-AF65-F5344CB8AC3E}">
        <p14:creationId xmlns:p14="http://schemas.microsoft.com/office/powerpoint/2010/main" val="17510864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is-IS" dirty="0" smtClean="0"/>
              <a:t>Frítekjumörk og skerðingarhlutfall </a:t>
            </a:r>
            <a:endParaRPr lang="is-IS" dirty="0"/>
          </a:p>
        </p:txBody>
      </p:sp>
      <p:sp>
        <p:nvSpPr>
          <p:cNvPr id="8" name="Text Placeholder 7"/>
          <p:cNvSpPr>
            <a:spLocks noGrp="1"/>
          </p:cNvSpPr>
          <p:nvPr>
            <p:ph type="body" idx="1"/>
          </p:nvPr>
        </p:nvSpPr>
        <p:spPr/>
        <p:txBody>
          <a:bodyPr/>
          <a:lstStyle/>
          <a:p>
            <a:r>
              <a:rPr lang="is-IS" dirty="0" smtClean="0"/>
              <a:t>Virkt samfélag – tillögur ÖBÍ </a:t>
            </a:r>
            <a:endParaRPr lang="is-IS" dirty="0"/>
          </a:p>
        </p:txBody>
      </p:sp>
      <p:sp>
        <p:nvSpPr>
          <p:cNvPr id="9" name="Content Placeholder 8"/>
          <p:cNvSpPr>
            <a:spLocks noGrp="1"/>
          </p:cNvSpPr>
          <p:nvPr>
            <p:ph sz="half" idx="2"/>
          </p:nvPr>
        </p:nvSpPr>
        <p:spPr/>
        <p:txBody>
          <a:bodyPr>
            <a:normAutofit lnSpcReduction="10000"/>
          </a:bodyPr>
          <a:lstStyle/>
          <a:p>
            <a:r>
              <a:rPr lang="is-IS" dirty="0" smtClean="0"/>
              <a:t>Frítekjumark vegna atvinnutekna hækkað í 336.035 kr. á mánuði, óháð útkomu starfsgetumats. </a:t>
            </a:r>
          </a:p>
          <a:p>
            <a:r>
              <a:rPr lang="is-IS" dirty="0" smtClean="0"/>
              <a:t>38,35% skerðing vegna tekna umfram 336.035 kr. </a:t>
            </a:r>
          </a:p>
          <a:p>
            <a:r>
              <a:rPr lang="is-IS" dirty="0" smtClean="0"/>
              <a:t>Sameiginlegt frítekjumark lífeyrissjóðs- og fjármagnstekna, 82.555 kr. á mánuði (4. skilyrði). </a:t>
            </a:r>
            <a:endParaRPr lang="is-IS" dirty="0"/>
          </a:p>
        </p:txBody>
      </p:sp>
      <p:sp>
        <p:nvSpPr>
          <p:cNvPr id="10" name="Text Placeholder 9"/>
          <p:cNvSpPr>
            <a:spLocks noGrp="1"/>
          </p:cNvSpPr>
          <p:nvPr>
            <p:ph type="body" sz="quarter" idx="3"/>
          </p:nvPr>
        </p:nvSpPr>
        <p:spPr/>
        <p:txBody>
          <a:bodyPr>
            <a:normAutofit fontScale="92500" lnSpcReduction="20000"/>
          </a:bodyPr>
          <a:lstStyle/>
          <a:p>
            <a:r>
              <a:rPr lang="is-IS" dirty="0" smtClean="0"/>
              <a:t>Tillögur í skýrslu nefndar um endurskoðun almannatrygginga  </a:t>
            </a:r>
            <a:endParaRPr lang="is-IS" dirty="0"/>
          </a:p>
        </p:txBody>
      </p:sp>
      <p:sp>
        <p:nvSpPr>
          <p:cNvPr id="11" name="Content Placeholder 10"/>
          <p:cNvSpPr>
            <a:spLocks noGrp="1"/>
          </p:cNvSpPr>
          <p:nvPr>
            <p:ph sz="quarter" idx="4"/>
          </p:nvPr>
        </p:nvSpPr>
        <p:spPr/>
        <p:txBody>
          <a:bodyPr>
            <a:normAutofit fontScale="92500"/>
          </a:bodyPr>
          <a:lstStyle/>
          <a:p>
            <a:r>
              <a:rPr lang="is-IS" dirty="0" smtClean="0"/>
              <a:t>Frítekjumörk afnumin</a:t>
            </a:r>
          </a:p>
          <a:p>
            <a:r>
              <a:rPr lang="is-IS" dirty="0" smtClean="0"/>
              <a:t>Atvinnutekjur hafi engin áhrif hjá þeim fá greiddar hlutabætur (26-50% starfsgeta)</a:t>
            </a:r>
          </a:p>
          <a:p>
            <a:r>
              <a:rPr lang="is-IS" dirty="0" smtClean="0"/>
              <a:t>45% skerðingarhlutfall af samanlögðum tekjum (undanþegið: séreignasparnaður og fjárhagsaðstoð sveitarfélaga)</a:t>
            </a:r>
          </a:p>
          <a:p>
            <a:endParaRPr lang="is-IS" dirty="0"/>
          </a:p>
        </p:txBody>
      </p:sp>
      <p:sp>
        <p:nvSpPr>
          <p:cNvPr id="4" name="Date Placeholder 3"/>
          <p:cNvSpPr>
            <a:spLocks noGrp="1"/>
          </p:cNvSpPr>
          <p:nvPr>
            <p:ph type="dt" sz="half" idx="10"/>
          </p:nvPr>
        </p:nvSpPr>
        <p:spPr/>
        <p:txBody>
          <a:bodyPr/>
          <a:lstStyle/>
          <a:p>
            <a:fld id="{CDCA223C-F7C8-4B65-AC1F-8A61A8ABD234}" type="datetime4">
              <a:rPr lang="is-IS" smtClean="0">
                <a:solidFill>
                  <a:prstClr val="black">
                    <a:tint val="75000"/>
                  </a:prstClr>
                </a:solidFill>
              </a:rPr>
              <a:t>25. maí 2016</a:t>
            </a:fld>
            <a:endParaRPr lang="is-IS">
              <a:solidFill>
                <a:prstClr val="black">
                  <a:tint val="75000"/>
                </a:prstClr>
              </a:solidFill>
            </a:endParaRPr>
          </a:p>
        </p:txBody>
      </p:sp>
      <p:sp>
        <p:nvSpPr>
          <p:cNvPr id="5" name="Footer Placeholder 4"/>
          <p:cNvSpPr>
            <a:spLocks noGrp="1"/>
          </p:cNvSpPr>
          <p:nvPr>
            <p:ph type="ftr" sz="quarter" idx="11"/>
          </p:nvPr>
        </p:nvSpPr>
        <p:spPr/>
        <p:txBody>
          <a:bodyPr/>
          <a:lstStyle/>
          <a:p>
            <a:r>
              <a:rPr lang="is-IS" smtClean="0">
                <a:solidFill>
                  <a:prstClr val="black">
                    <a:tint val="75000"/>
                  </a:prstClr>
                </a:solidFill>
              </a:rPr>
              <a:t>Sigríður Hanna Ingólfsdóttir, félagsráðgjafi ÖBÍ </a:t>
            </a:r>
            <a:endParaRPr lang="is-I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E0904936-F294-4F13-84E9-0B436DF0E4DE}" type="slidenum">
              <a:rPr lang="is-IS" smtClean="0">
                <a:solidFill>
                  <a:prstClr val="black">
                    <a:tint val="75000"/>
                  </a:prstClr>
                </a:solidFill>
              </a:rPr>
              <a:pPr/>
              <a:t>9</a:t>
            </a:fld>
            <a:endParaRPr lang="is-IS">
              <a:solidFill>
                <a:prstClr val="black">
                  <a:tint val="75000"/>
                </a:prstClr>
              </a:solidFill>
            </a:endParaRPr>
          </a:p>
        </p:txBody>
      </p:sp>
    </p:spTree>
    <p:extLst>
      <p:ext uri="{BB962C8B-B14F-4D97-AF65-F5344CB8AC3E}">
        <p14:creationId xmlns:p14="http://schemas.microsoft.com/office/powerpoint/2010/main" val="3692813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724</TotalTime>
  <Words>1187</Words>
  <Application>Microsoft Office PowerPoint</Application>
  <PresentationFormat>On-screen Show (4:3)</PresentationFormat>
  <Paragraphs>229</Paragraphs>
  <Slides>20</Slides>
  <Notes>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1_Office Theme</vt:lpstr>
      <vt:lpstr>Custom Design</vt:lpstr>
      <vt:lpstr>Framfærsla á grundvelli starfsgetumats: Tillögur </vt:lpstr>
      <vt:lpstr>Dæmi, örorkulífeyrisþegi með engar aðrar tekjur en greiðslur frá TR. </vt:lpstr>
      <vt:lpstr>Sérstök framfærsluuppbót</vt:lpstr>
      <vt:lpstr>Dæmi um áhrif krónu á móti krónu skerðingar – atvinnutekjur </vt:lpstr>
      <vt:lpstr>Sameining bótaflokka  samanburður á tillögum </vt:lpstr>
      <vt:lpstr>Dæmi um mánaðarlegar greiðslur til öryrkja með engar aðrar tekjur en lífeyrir almannatrygginga á árinu 2016. Örorkumat við 18 og 40 ára aldur. </vt:lpstr>
      <vt:lpstr>Aldurstengd örorkuuuppbót – breytingatillögur – samanburður </vt:lpstr>
      <vt:lpstr>Þrenns konar frítekjumörk </vt:lpstr>
      <vt:lpstr>Frítekjumörk og skerðingarhlutfall </vt:lpstr>
      <vt:lpstr>Afnám víxlverkana milli almannatrygginga og lífeyrissjóða </vt:lpstr>
      <vt:lpstr>Afnám víxlverkana milli almannatrygginga og lífeyrissjóða frh.</vt:lpstr>
      <vt:lpstr>Lífeyrisþegar með hlutfallslegan lífeyrir frá TR vegna fyrri búsetu erlendis</vt:lpstr>
      <vt:lpstr>Lífeyrisþegar með hlutfallslegan lífeyrir frá TR – tillögur ÖBÍ </vt:lpstr>
      <vt:lpstr>69.gr. laga um almannatryggingar  nr. 100/2007</vt:lpstr>
      <vt:lpstr>Hvaða lágmarksgreiðslur á að tryggja?</vt:lpstr>
      <vt:lpstr>Greiðsluflokkar og upphæðir –  18-24 ára við fyrsta mat</vt:lpstr>
      <vt:lpstr>Greiðsluflokkar og upphæðir –  44 ára við fyrsta mat</vt:lpstr>
      <vt:lpstr> 50% lífeyrir og  50% atvinnuleysisbætur  </vt:lpstr>
      <vt:lpstr> 50 lífeyrir, engar atvinnutekjur né atvinnuleysisbætur  </vt:lpstr>
      <vt:lpstr>Óljóst hvernig hækka eigi lífeyrisgreiðslur</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Sigríður Hanna Ingólfsdóttir</dc:creator>
  <cp:lastModifiedBy>Sigríður Hanna Ingólfsdóttir</cp:lastModifiedBy>
  <cp:revision>40</cp:revision>
  <dcterms:created xsi:type="dcterms:W3CDTF">2016-05-20T12:47:40Z</dcterms:created>
  <dcterms:modified xsi:type="dcterms:W3CDTF">2016-05-25T12:50:33Z</dcterms:modified>
</cp:coreProperties>
</file>