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notesMasterIdLst>
    <p:notesMasterId r:id="rId15"/>
  </p:notesMasterIdLst>
  <p:sldIdLst>
    <p:sldId id="258" r:id="rId3"/>
    <p:sldId id="261" r:id="rId4"/>
    <p:sldId id="260" r:id="rId5"/>
    <p:sldId id="263" r:id="rId6"/>
    <p:sldId id="264" r:id="rId7"/>
    <p:sldId id="259" r:id="rId8"/>
    <p:sldId id="262" r:id="rId9"/>
    <p:sldId id="266" r:id="rId10"/>
    <p:sldId id="267" r:id="rId11"/>
    <p:sldId id="268" r:id="rId12"/>
    <p:sldId id="269" r:id="rId13"/>
    <p:sldId id="265" r:id="rId14"/>
  </p:sldIdLst>
  <p:sldSz cx="9144000" cy="6858000" type="screen4x3"/>
  <p:notesSz cx="6794500" cy="9906000"/>
  <p:defaultTextStyle>
    <a:defPPr>
      <a:defRPr lang="is-I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62409" autoAdjust="0"/>
  </p:normalViewPr>
  <p:slideViewPr>
    <p:cSldViewPr>
      <p:cViewPr varScale="1">
        <p:scale>
          <a:sx n="56" d="100"/>
          <a:sy n="56" d="100"/>
        </p:scale>
        <p:origin x="-236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4283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s-I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8645" y="0"/>
            <a:ext cx="2944283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93896BC-8C75-4B96-8B19-D9620DA1E29F}" type="datetimeFigureOut">
              <a:rPr lang="is-IS" smtClean="0"/>
              <a:t>27.5.2016</a:t>
            </a:fld>
            <a:endParaRPr lang="is-I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20750" y="742950"/>
            <a:ext cx="4953000" cy="3714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s-I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05350"/>
            <a:ext cx="5435600" cy="44577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s-I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08981"/>
            <a:ext cx="2944283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s-I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8645" y="9408981"/>
            <a:ext cx="2944283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D37A24E-D63A-4703-B60E-02F5BD8B88F6}" type="slidenum">
              <a:rPr lang="is-IS" smtClean="0"/>
              <a:t>‹#›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38278787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s-I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37A24E-D63A-4703-B60E-02F5BD8B88F6}" type="slidenum">
              <a:rPr lang="is-IS" smtClean="0"/>
              <a:t>1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61048493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Tx/>
              <a:buNone/>
              <a:defRPr/>
            </a:pPr>
            <a:endParaRPr lang="is-IS" altLang="is-IS" baseline="0" dirty="0" smtClean="0"/>
          </a:p>
          <a:p>
            <a:pPr marL="0" indent="0">
              <a:buFontTx/>
              <a:buNone/>
              <a:defRPr/>
            </a:pPr>
            <a:endParaRPr lang="is-IS" altLang="is-IS" dirty="0" smtClean="0"/>
          </a:p>
          <a:p>
            <a:pPr lvl="1">
              <a:defRPr/>
            </a:pPr>
            <a:endParaRPr lang="is-IS" dirty="0" smtClean="0"/>
          </a:p>
          <a:p>
            <a:r>
              <a:rPr lang="is-IS" baseline="0" dirty="0" smtClean="0"/>
              <a:t> </a:t>
            </a:r>
            <a:endParaRPr lang="is-I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37A24E-D63A-4703-B60E-02F5BD8B88F6}" type="slidenum">
              <a:rPr lang="is-IS" smtClean="0"/>
              <a:t>10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155927092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s-I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37A24E-D63A-4703-B60E-02F5BD8B88F6}" type="slidenum">
              <a:rPr lang="is-IS" smtClean="0"/>
              <a:t>11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269940803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s-I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37A24E-D63A-4703-B60E-02F5BD8B88F6}" type="slidenum">
              <a:rPr lang="is-IS" smtClean="0"/>
              <a:t>12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53720992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s-I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37A24E-D63A-4703-B60E-02F5BD8B88F6}" type="slidenum">
              <a:rPr lang="is-IS" smtClean="0"/>
              <a:t>2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237469915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s-IS" baseline="0" dirty="0" smtClean="0"/>
          </a:p>
          <a:p>
            <a:r>
              <a:rPr lang="is-IS" baseline="0" dirty="0" smtClean="0"/>
              <a:t> </a:t>
            </a:r>
            <a:endParaRPr lang="is-I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37A24E-D63A-4703-B60E-02F5BD8B88F6}" type="slidenum">
              <a:rPr lang="is-IS" smtClean="0"/>
              <a:t>3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23152701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is-I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37A24E-D63A-4703-B60E-02F5BD8B88F6}" type="slidenum">
              <a:rPr lang="is-IS" smtClean="0"/>
              <a:t>4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162960742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s-I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37A24E-D63A-4703-B60E-02F5BD8B88F6}" type="slidenum">
              <a:rPr lang="is-IS" smtClean="0"/>
              <a:t>5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58986041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s-I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37A24E-D63A-4703-B60E-02F5BD8B88F6}" type="slidenum">
              <a:rPr lang="is-IS" smtClean="0"/>
              <a:t>6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15725270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s-I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37A24E-D63A-4703-B60E-02F5BD8B88F6}" type="slidenum">
              <a:rPr lang="is-IS" smtClean="0"/>
              <a:t>7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419893337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is-IS" baseline="0" dirty="0" smtClean="0"/>
              <a:t> </a:t>
            </a:r>
            <a:endParaRPr lang="is-I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37A24E-D63A-4703-B60E-02F5BD8B88F6}" type="slidenum">
              <a:rPr lang="is-IS" smtClean="0"/>
              <a:t>8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236163822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is-IS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is-IS" dirty="0" smtClean="0"/>
          </a:p>
          <a:p>
            <a:endParaRPr lang="is-I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37A24E-D63A-4703-B60E-02F5BD8B88F6}" type="slidenum">
              <a:rPr lang="is-IS" smtClean="0"/>
              <a:t>9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21524291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is-I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is-I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8B6899-4D1B-46A1-90E2-4B05714504DC}" type="datetime4">
              <a:rPr lang="is-IS" smtClean="0">
                <a:solidFill>
                  <a:prstClr val="black">
                    <a:tint val="75000"/>
                  </a:prstClr>
                </a:solidFill>
              </a:rPr>
              <a:t>27. maí 2016</a:t>
            </a:fld>
            <a:endParaRPr lang="is-I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s-IS" smtClean="0">
                <a:solidFill>
                  <a:prstClr val="black">
                    <a:tint val="75000"/>
                  </a:prstClr>
                </a:solidFill>
              </a:rPr>
              <a:t>Sigurjón Unnar Sveinsson, lögfræðingur ÖBÍ </a:t>
            </a:r>
            <a:endParaRPr lang="is-I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04936-F294-4F13-84E9-0B436DF0E4DE}" type="slidenum">
              <a:rPr lang="is-I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is-I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790394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s-I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s-I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E23416-19E1-4092-9308-033B5BB6BE51}" type="datetime4">
              <a:rPr lang="is-IS" smtClean="0">
                <a:solidFill>
                  <a:prstClr val="black">
                    <a:tint val="75000"/>
                  </a:prstClr>
                </a:solidFill>
              </a:rPr>
              <a:t>27. maí 2016</a:t>
            </a:fld>
            <a:endParaRPr lang="is-I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s-IS" smtClean="0">
                <a:solidFill>
                  <a:prstClr val="black">
                    <a:tint val="75000"/>
                  </a:prstClr>
                </a:solidFill>
              </a:rPr>
              <a:t>Sigurjón Unnar Sveinsson, lögfræðingur ÖBÍ </a:t>
            </a:r>
            <a:endParaRPr lang="is-I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04936-F294-4F13-84E9-0B436DF0E4DE}" type="slidenum">
              <a:rPr lang="is-I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is-I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35544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s-I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s-I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7C4A6F-3481-4E88-A68D-59A337AB831A}" type="datetime4">
              <a:rPr lang="is-IS" smtClean="0">
                <a:solidFill>
                  <a:prstClr val="black">
                    <a:tint val="75000"/>
                  </a:prstClr>
                </a:solidFill>
              </a:rPr>
              <a:t>27. maí 2016</a:t>
            </a:fld>
            <a:endParaRPr lang="is-I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s-IS" smtClean="0">
                <a:solidFill>
                  <a:prstClr val="black">
                    <a:tint val="75000"/>
                  </a:prstClr>
                </a:solidFill>
              </a:rPr>
              <a:t>Sigurjón Unnar Sveinsson, lögfræðingur ÖBÍ </a:t>
            </a:r>
            <a:endParaRPr lang="is-I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04936-F294-4F13-84E9-0B436DF0E4DE}" type="slidenum">
              <a:rPr lang="is-I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is-I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717881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is-I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is-I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B7FECC-1FFC-4520-80F2-9F267F09CBC5}" type="datetime4">
              <a:rPr lang="is-IS" smtClean="0"/>
              <a:t>27. maí 2016</a:t>
            </a:fld>
            <a:endParaRPr lang="is-I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s-IS" smtClean="0"/>
              <a:t>Sigurjón Unnar Sveinsson, lögfræðingur ÖBÍ </a:t>
            </a:r>
            <a:endParaRPr lang="is-I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ECECD-CD55-4EAC-A8F1-76D79A48D909}" type="slidenum">
              <a:rPr lang="is-IS" smtClean="0"/>
              <a:t>‹#›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34775345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s-I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s-I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A39ED-313B-42A5-AF82-C5EC5204B26F}" type="datetime4">
              <a:rPr lang="is-IS" smtClean="0"/>
              <a:t>27. maí 2016</a:t>
            </a:fld>
            <a:endParaRPr lang="is-I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s-IS" smtClean="0"/>
              <a:t>Sigurjón Unnar Sveinsson, lögfræðingur ÖBÍ </a:t>
            </a:r>
            <a:endParaRPr lang="is-I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ECECD-CD55-4EAC-A8F1-76D79A48D909}" type="slidenum">
              <a:rPr lang="is-IS" smtClean="0"/>
              <a:t>‹#›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337596981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s-I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BBBCA2-0DDF-4E72-9C08-3889778E3A5B}" type="datetime4">
              <a:rPr lang="is-IS" smtClean="0"/>
              <a:t>27. maí 2016</a:t>
            </a:fld>
            <a:endParaRPr lang="is-I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s-IS" smtClean="0"/>
              <a:t>Sigurjón Unnar Sveinsson, lögfræðingur ÖBÍ </a:t>
            </a:r>
            <a:endParaRPr lang="is-I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ECECD-CD55-4EAC-A8F1-76D79A48D909}" type="slidenum">
              <a:rPr lang="is-IS" smtClean="0"/>
              <a:t>‹#›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13569547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s-I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s-I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s-I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0B7D8B-9D78-4E8D-976F-9E2AD7816950}" type="datetime4">
              <a:rPr lang="is-IS" smtClean="0"/>
              <a:t>27. maí 2016</a:t>
            </a:fld>
            <a:endParaRPr lang="is-I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s-IS" smtClean="0"/>
              <a:t>Sigurjón Unnar Sveinsson, lögfræðingur ÖBÍ </a:t>
            </a:r>
            <a:endParaRPr lang="is-I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ECECD-CD55-4EAC-A8F1-76D79A48D909}" type="slidenum">
              <a:rPr lang="is-IS" smtClean="0"/>
              <a:t>‹#›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428530823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s-I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s-I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s-I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1E956-2A21-402B-9F0D-A01E30F53F5F}" type="datetime4">
              <a:rPr lang="is-IS" smtClean="0"/>
              <a:t>27. maí 2016</a:t>
            </a:fld>
            <a:endParaRPr lang="is-I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s-IS" smtClean="0"/>
              <a:t>Sigurjón Unnar Sveinsson, lögfræðingur ÖBÍ </a:t>
            </a:r>
            <a:endParaRPr lang="is-I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ECECD-CD55-4EAC-A8F1-76D79A48D909}" type="slidenum">
              <a:rPr lang="is-IS" smtClean="0"/>
              <a:t>‹#›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108359539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s-I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7A70A0-CD1B-4968-BBC9-CBABA9F47D6C}" type="datetime4">
              <a:rPr lang="is-IS" smtClean="0"/>
              <a:t>27. maí 2016</a:t>
            </a:fld>
            <a:endParaRPr lang="is-I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s-IS" smtClean="0"/>
              <a:t>Sigurjón Unnar Sveinsson, lögfræðingur ÖBÍ </a:t>
            </a:r>
            <a:endParaRPr lang="is-I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ECECD-CD55-4EAC-A8F1-76D79A48D909}" type="slidenum">
              <a:rPr lang="is-IS" smtClean="0"/>
              <a:t>‹#›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96222756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AA692B-B087-4DB9-9326-5CCB404EF96C}" type="datetime4">
              <a:rPr lang="is-IS" smtClean="0"/>
              <a:t>27. maí 2016</a:t>
            </a:fld>
            <a:endParaRPr lang="is-I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s-IS" smtClean="0"/>
              <a:t>Sigurjón Unnar Sveinsson, lögfræðingur ÖBÍ </a:t>
            </a:r>
            <a:endParaRPr lang="is-I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ECECD-CD55-4EAC-A8F1-76D79A48D909}" type="slidenum">
              <a:rPr lang="is-IS" smtClean="0"/>
              <a:t>‹#›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365842896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s-I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s-I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9ADD36-5B26-4074-948E-E0D9A4F70481}" type="datetime4">
              <a:rPr lang="is-IS" smtClean="0"/>
              <a:t>27. maí 2016</a:t>
            </a:fld>
            <a:endParaRPr lang="is-I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s-IS" smtClean="0"/>
              <a:t>Sigurjón Unnar Sveinsson, lögfræðingur ÖBÍ </a:t>
            </a:r>
            <a:endParaRPr lang="is-I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ECECD-CD55-4EAC-A8F1-76D79A48D909}" type="slidenum">
              <a:rPr lang="is-IS" smtClean="0"/>
              <a:t>‹#›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22121454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is-I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205063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is-I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A7E1D5-1900-471F-A75D-9419E6384498}" type="datetime4">
              <a:rPr lang="is-IS" smtClean="0">
                <a:solidFill>
                  <a:prstClr val="black">
                    <a:tint val="75000"/>
                  </a:prstClr>
                </a:solidFill>
              </a:rPr>
              <a:t>27. maí 2016</a:t>
            </a:fld>
            <a:endParaRPr lang="is-I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s-IS" smtClean="0">
                <a:solidFill>
                  <a:prstClr val="black">
                    <a:tint val="75000"/>
                  </a:prstClr>
                </a:solidFill>
              </a:rPr>
              <a:t>Sigurjón Unnar Sveinsson, lögfræðingur ÖBÍ </a:t>
            </a:r>
            <a:endParaRPr lang="is-I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04936-F294-4F13-84E9-0B436DF0E4DE}" type="slidenum">
              <a:rPr lang="is-I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is-I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624215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s-I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s-I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68A53C-8F71-47DB-BDAB-14B59C95103C}" type="datetime4">
              <a:rPr lang="is-IS" smtClean="0"/>
              <a:t>27. maí 2016</a:t>
            </a:fld>
            <a:endParaRPr lang="is-I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s-IS" smtClean="0"/>
              <a:t>Sigurjón Unnar Sveinsson, lögfræðingur ÖBÍ </a:t>
            </a:r>
            <a:endParaRPr lang="is-I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ECECD-CD55-4EAC-A8F1-76D79A48D909}" type="slidenum">
              <a:rPr lang="is-IS" smtClean="0"/>
              <a:t>‹#›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187332671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s-I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s-I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B3FB1-5815-427E-937C-77FC2E46A9E0}" type="datetime4">
              <a:rPr lang="is-IS" smtClean="0"/>
              <a:t>27. maí 2016</a:t>
            </a:fld>
            <a:endParaRPr lang="is-I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s-IS" smtClean="0"/>
              <a:t>Sigurjón Unnar Sveinsson, lögfræðingur ÖBÍ </a:t>
            </a:r>
            <a:endParaRPr lang="is-I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ECECD-CD55-4EAC-A8F1-76D79A48D909}" type="slidenum">
              <a:rPr lang="is-IS" smtClean="0"/>
              <a:t>‹#›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351435811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s-I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s-I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38EB4E-9605-486C-9692-6355E4160598}" type="datetime4">
              <a:rPr lang="is-IS" smtClean="0"/>
              <a:t>27. maí 2016</a:t>
            </a:fld>
            <a:endParaRPr lang="is-I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s-IS" smtClean="0"/>
              <a:t>Sigurjón Unnar Sveinsson, lögfræðingur ÖBÍ </a:t>
            </a:r>
            <a:endParaRPr lang="is-I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ECECD-CD55-4EAC-A8F1-76D79A48D909}" type="slidenum">
              <a:rPr lang="is-IS" smtClean="0"/>
              <a:t>‹#›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37897837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dirty="0" smtClean="0"/>
              <a:t>Click to edit Master title style</a:t>
            </a:r>
            <a:endParaRPr lang="is-I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CEC67C-D363-4752-A502-DD87727FD580}" type="datetime4">
              <a:rPr lang="is-IS" smtClean="0">
                <a:solidFill>
                  <a:prstClr val="black">
                    <a:tint val="75000"/>
                  </a:prstClr>
                </a:solidFill>
              </a:rPr>
              <a:t>27. maí 2016</a:t>
            </a:fld>
            <a:endParaRPr lang="is-I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s-IS" smtClean="0">
                <a:solidFill>
                  <a:prstClr val="black">
                    <a:tint val="75000"/>
                  </a:prstClr>
                </a:solidFill>
              </a:rPr>
              <a:t>Sigurjón Unnar Sveinsson, lögfræðingur ÖBÍ </a:t>
            </a:r>
            <a:endParaRPr lang="is-I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04936-F294-4F13-84E9-0B436DF0E4DE}" type="slidenum">
              <a:rPr lang="is-I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is-I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95046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s-I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2770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s-I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2770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s-I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D6A71A-1E25-452F-8159-548DD3C69059}" type="datetime4">
              <a:rPr lang="is-IS" smtClean="0">
                <a:solidFill>
                  <a:prstClr val="black">
                    <a:tint val="75000"/>
                  </a:prstClr>
                </a:solidFill>
              </a:rPr>
              <a:t>27. maí 2016</a:t>
            </a:fld>
            <a:endParaRPr lang="is-I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s-IS" smtClean="0">
                <a:solidFill>
                  <a:prstClr val="black">
                    <a:tint val="75000"/>
                  </a:prstClr>
                </a:solidFill>
              </a:rPr>
              <a:t>Sigurjón Unnar Sveinsson, lögfræðingur ÖBÍ </a:t>
            </a:r>
            <a:endParaRPr lang="is-I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04936-F294-4F13-84E9-0B436DF0E4DE}" type="slidenum">
              <a:rPr lang="is-I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is-I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92736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s-I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7023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s-I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7023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s-I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2C310-E18A-49D7-AFA2-0FAEBF0B59D9}" type="datetime4">
              <a:rPr lang="is-IS" smtClean="0">
                <a:solidFill>
                  <a:prstClr val="black">
                    <a:tint val="75000"/>
                  </a:prstClr>
                </a:solidFill>
              </a:rPr>
              <a:t>27. maí 2016</a:t>
            </a:fld>
            <a:endParaRPr lang="is-I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s-IS" smtClean="0">
                <a:solidFill>
                  <a:prstClr val="black">
                    <a:tint val="75000"/>
                  </a:prstClr>
                </a:solidFill>
              </a:rPr>
              <a:t>Sigurjón Unnar Sveinsson, lögfræðingur ÖBÍ </a:t>
            </a:r>
            <a:endParaRPr lang="is-I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04936-F294-4F13-84E9-0B436DF0E4DE}" type="slidenum">
              <a:rPr lang="is-I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is-I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58963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s-I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1E45E2-B99E-4016-A44D-ADFFA5BD6DA2}" type="datetime4">
              <a:rPr lang="is-IS" smtClean="0">
                <a:solidFill>
                  <a:prstClr val="black">
                    <a:tint val="75000"/>
                  </a:prstClr>
                </a:solidFill>
              </a:rPr>
              <a:t>27. maí 2016</a:t>
            </a:fld>
            <a:endParaRPr lang="is-I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s-IS" smtClean="0">
                <a:solidFill>
                  <a:prstClr val="black">
                    <a:tint val="75000"/>
                  </a:prstClr>
                </a:solidFill>
              </a:rPr>
              <a:t>Sigurjón Unnar Sveinsson, lögfræðingur ÖBÍ </a:t>
            </a:r>
            <a:endParaRPr lang="is-I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04936-F294-4F13-84E9-0B436DF0E4DE}" type="slidenum">
              <a:rPr lang="is-I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is-I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390209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177E4F-0BC7-4710-A0AF-5A72CEF45E57}" type="datetime4">
              <a:rPr lang="is-IS" smtClean="0">
                <a:solidFill>
                  <a:prstClr val="black">
                    <a:tint val="75000"/>
                  </a:prstClr>
                </a:solidFill>
              </a:rPr>
              <a:t>27. maí 2016</a:t>
            </a:fld>
            <a:endParaRPr lang="is-I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s-IS" smtClean="0">
                <a:solidFill>
                  <a:prstClr val="black">
                    <a:tint val="75000"/>
                  </a:prstClr>
                </a:solidFill>
              </a:rPr>
              <a:t>Sigurjón Unnar Sveinsson, lögfræðingur ÖBÍ </a:t>
            </a:r>
            <a:endParaRPr lang="is-I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04936-F294-4F13-84E9-0B436DF0E4DE}" type="slidenum">
              <a:rPr lang="is-I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is-I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96669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s-I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0" cy="554256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s-I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1"/>
            <a:ext cx="3008313" cy="444217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04C206-3905-4A03-AF93-FE7D58C96D6F}" type="datetime4">
              <a:rPr lang="is-IS" smtClean="0">
                <a:solidFill>
                  <a:prstClr val="black">
                    <a:tint val="75000"/>
                  </a:prstClr>
                </a:solidFill>
              </a:rPr>
              <a:t>27. maí 2016</a:t>
            </a:fld>
            <a:endParaRPr lang="is-I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s-IS" smtClean="0">
                <a:solidFill>
                  <a:prstClr val="black">
                    <a:tint val="75000"/>
                  </a:prstClr>
                </a:solidFill>
              </a:rPr>
              <a:t>Sigurjón Unnar Sveinsson, lögfræðingur ÖBÍ </a:t>
            </a:r>
            <a:endParaRPr lang="is-I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04936-F294-4F13-84E9-0B436DF0E4DE}" type="slidenum">
              <a:rPr lang="is-I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is-I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28934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s-I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s-I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43792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68FA5C-177F-4BEA-A7F8-8B00E9F4707C}" type="datetime4">
              <a:rPr lang="is-IS" smtClean="0">
                <a:solidFill>
                  <a:prstClr val="black">
                    <a:tint val="75000"/>
                  </a:prstClr>
                </a:solidFill>
              </a:rPr>
              <a:t>27. maí 2016</a:t>
            </a:fld>
            <a:endParaRPr lang="is-I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s-IS" smtClean="0">
                <a:solidFill>
                  <a:prstClr val="black">
                    <a:tint val="75000"/>
                  </a:prstClr>
                </a:solidFill>
              </a:rPr>
              <a:t>Sigurjón Unnar Sveinsson, lögfræðingur ÖBÍ </a:t>
            </a:r>
            <a:endParaRPr lang="is-I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04936-F294-4F13-84E9-0B436DF0E4DE}" type="slidenum">
              <a:rPr lang="is-I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is-I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94612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1896094" cy="1412776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is-I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20506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is-I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7AAA0F-20B6-4A30-A488-3AA3CDEA21E8}" type="datetime4">
              <a:rPr lang="is-IS" smtClean="0">
                <a:solidFill>
                  <a:prstClr val="black">
                    <a:tint val="75000"/>
                  </a:prstClr>
                </a:solidFill>
              </a:rPr>
              <a:t>27. maí 2016</a:t>
            </a:fld>
            <a:endParaRPr lang="is-I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is-IS" smtClean="0">
                <a:solidFill>
                  <a:prstClr val="black">
                    <a:tint val="75000"/>
                  </a:prstClr>
                </a:solidFill>
              </a:rPr>
              <a:t>Sigurjón Unnar Sveinsson, lögfræðingur ÖBÍ </a:t>
            </a:r>
            <a:endParaRPr lang="is-I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904936-F294-4F13-84E9-0B436DF0E4DE}" type="slidenum">
              <a:rPr lang="is-I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is-IS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 rotWithShape="1"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004"/>
          <a:stretch/>
        </p:blipFill>
        <p:spPr>
          <a:xfrm>
            <a:off x="395536" y="5913089"/>
            <a:ext cx="8319210" cy="366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46143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s-I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is-I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s-I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C3074F-FA6D-42E5-8904-6845502F1276}" type="datetime4">
              <a:rPr lang="is-IS" smtClean="0"/>
              <a:t>27. maí 2016</a:t>
            </a:fld>
            <a:endParaRPr lang="is-I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is-IS" smtClean="0"/>
              <a:t>Sigurjón Unnar Sveinsson, lögfræðingur ÖBÍ </a:t>
            </a:r>
            <a:endParaRPr lang="is-I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DECECD-CD55-4EAC-A8F1-76D79A48D909}" type="slidenum">
              <a:rPr lang="is-IS" smtClean="0"/>
              <a:t>‹#›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32204266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s-I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3568" y="1700808"/>
            <a:ext cx="7772400" cy="1470025"/>
          </a:xfrm>
        </p:spPr>
        <p:txBody>
          <a:bodyPr/>
          <a:lstStyle/>
          <a:p>
            <a:r>
              <a:rPr lang="is-IS" dirty="0" smtClean="0"/>
              <a:t>Lagaumhverfi</a:t>
            </a:r>
            <a:endParaRPr lang="is-I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1640" y="3429000"/>
            <a:ext cx="6400800" cy="1752600"/>
          </a:xfrm>
        </p:spPr>
        <p:txBody>
          <a:bodyPr>
            <a:normAutofit fontScale="92500"/>
          </a:bodyPr>
          <a:lstStyle/>
          <a:p>
            <a:r>
              <a:rPr lang="is-IS" b="1" dirty="0" smtClean="0">
                <a:solidFill>
                  <a:schemeClr val="tx2"/>
                </a:solidFill>
              </a:rPr>
              <a:t>Kynning á málþingi ÖBÍ </a:t>
            </a:r>
          </a:p>
          <a:p>
            <a:r>
              <a:rPr lang="is-IS" b="1" dirty="0" smtClean="0">
                <a:solidFill>
                  <a:schemeClr val="tx2"/>
                </a:solidFill>
              </a:rPr>
              <a:t>Almannatryggingar og starfsgetumat: </a:t>
            </a:r>
          </a:p>
          <a:p>
            <a:r>
              <a:rPr lang="is-IS" b="1" dirty="0" smtClean="0">
                <a:solidFill>
                  <a:schemeClr val="tx2"/>
                </a:solidFill>
              </a:rPr>
              <a:t>Nýtt kerfi – fyrir hvern? </a:t>
            </a:r>
            <a:endParaRPr lang="is-IS" b="1" dirty="0">
              <a:solidFill>
                <a:schemeClr val="tx2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7B5FC7-DB2F-470A-8A7B-972EFF692E28}" type="datetime4">
              <a:rPr lang="is-IS" smtClean="0">
                <a:solidFill>
                  <a:prstClr val="black">
                    <a:tint val="75000"/>
                  </a:prstClr>
                </a:solidFill>
              </a:rPr>
              <a:t>27. maí 2016</a:t>
            </a:fld>
            <a:endParaRPr lang="is-I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s-IS" dirty="0" smtClean="0">
                <a:solidFill>
                  <a:prstClr val="black">
                    <a:tint val="75000"/>
                  </a:prstClr>
                </a:solidFill>
              </a:rPr>
              <a:t>Sigurjón Unnar Sveinsson, lögfræðingur ÖBÍ </a:t>
            </a:r>
            <a:endParaRPr lang="is-I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04936-F294-4F13-84E9-0B436DF0E4DE}" type="slidenum">
              <a:rPr lang="is-IS" smtClean="0">
                <a:solidFill>
                  <a:prstClr val="black">
                    <a:tint val="75000"/>
                  </a:prstClr>
                </a:solidFill>
              </a:rPr>
              <a:pPr/>
              <a:t>1</a:t>
            </a:fld>
            <a:endParaRPr lang="is-I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512747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528" y="783345"/>
            <a:ext cx="8229600" cy="2002234"/>
          </a:xfrm>
        </p:spPr>
        <p:txBody>
          <a:bodyPr>
            <a:normAutofit fontScale="90000"/>
          </a:bodyPr>
          <a:lstStyle/>
          <a:p>
            <a:r>
              <a:rPr lang="is-IS" dirty="0" smtClean="0"/>
              <a:t>Vinnumarkaðstengdar hindranir</a:t>
            </a:r>
            <a:br>
              <a:rPr lang="is-IS" dirty="0" smtClean="0"/>
            </a:br>
            <a:r>
              <a:rPr lang="is-IS" dirty="0" smtClean="0"/>
              <a:t>-</a:t>
            </a:r>
            <a:r>
              <a:rPr lang="is-IS" dirty="0"/>
              <a:t>Óaðgengilegur vinnumarkaður.</a:t>
            </a:r>
            <a:br>
              <a:rPr lang="is-IS" dirty="0"/>
            </a:br>
            <a:r>
              <a:rPr lang="is-IS" dirty="0"/>
              <a:t/>
            </a:r>
            <a:br>
              <a:rPr lang="is-IS" dirty="0"/>
            </a:br>
            <a:endParaRPr lang="is-I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15616" y="1556792"/>
            <a:ext cx="8229600" cy="4205063"/>
          </a:xfrm>
        </p:spPr>
        <p:txBody>
          <a:bodyPr>
            <a:normAutofit fontScale="92500" lnSpcReduction="10000"/>
          </a:bodyPr>
          <a:lstStyle/>
          <a:p>
            <a:endParaRPr lang="is-IS" dirty="0"/>
          </a:p>
          <a:p>
            <a:pPr marL="0" indent="0">
              <a:buNone/>
            </a:pPr>
            <a:r>
              <a:rPr lang="is-IS" dirty="0" smtClean="0"/>
              <a:t>Sjá ruðningsmódel Alþjóðabankans.</a:t>
            </a:r>
          </a:p>
          <a:p>
            <a:r>
              <a:rPr lang="is-IS" altLang="is-IS" dirty="0"/>
              <a:t>Tryggja bann við mismunun í lögum.</a:t>
            </a:r>
          </a:p>
          <a:p>
            <a:r>
              <a:rPr lang="is-IS" altLang="is-IS" dirty="0"/>
              <a:t>Kvótar á vinnumarkaði.</a:t>
            </a:r>
          </a:p>
          <a:p>
            <a:r>
              <a:rPr lang="is-IS" altLang="is-IS" dirty="0"/>
              <a:t>Barátta gegn ranghugmyndum og vitundarvakning hjá stjórnendum.</a:t>
            </a:r>
          </a:p>
          <a:p>
            <a:r>
              <a:rPr lang="is-IS" altLang="is-IS" dirty="0"/>
              <a:t>Hvati til atvinnuþátttöku.</a:t>
            </a:r>
          </a:p>
          <a:p>
            <a:r>
              <a:rPr lang="is-IS" altLang="is-IS" dirty="0"/>
              <a:t>Kerfin skulu vera almenn.</a:t>
            </a:r>
          </a:p>
          <a:p>
            <a:pPr marL="0" indent="0">
              <a:buNone/>
            </a:pPr>
            <a:endParaRPr lang="is-IS" dirty="0"/>
          </a:p>
          <a:p>
            <a:pPr marL="0" indent="0">
              <a:buNone/>
            </a:pPr>
            <a:endParaRPr lang="is-I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A7E1D5-1900-471F-A75D-9419E6384498}" type="datetime4">
              <a:rPr lang="is-IS" smtClean="0">
                <a:solidFill>
                  <a:prstClr val="black">
                    <a:tint val="75000"/>
                  </a:prstClr>
                </a:solidFill>
              </a:rPr>
              <a:t>27. maí 2016</a:t>
            </a:fld>
            <a:endParaRPr lang="is-I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s-IS" smtClean="0">
                <a:solidFill>
                  <a:prstClr val="black">
                    <a:tint val="75000"/>
                  </a:prstClr>
                </a:solidFill>
              </a:rPr>
              <a:t>Sigurjón Unnar Sveinsson, lögfræðingur ÖBÍ </a:t>
            </a:r>
            <a:endParaRPr lang="is-I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04936-F294-4F13-84E9-0B436DF0E4DE}" type="slidenum">
              <a:rPr lang="is-IS" smtClean="0">
                <a:solidFill>
                  <a:prstClr val="black">
                    <a:tint val="75000"/>
                  </a:prstClr>
                </a:solidFill>
              </a:rPr>
              <a:pPr/>
              <a:t>10</a:t>
            </a:fld>
            <a:endParaRPr lang="is-I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26674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290266"/>
          </a:xfrm>
        </p:spPr>
        <p:txBody>
          <a:bodyPr>
            <a:normAutofit fontScale="90000"/>
          </a:bodyPr>
          <a:lstStyle/>
          <a:p>
            <a:r>
              <a:rPr lang="is-IS" dirty="0" smtClean="0"/>
              <a:t>Hindrun.</a:t>
            </a:r>
            <a:br>
              <a:rPr lang="is-IS" dirty="0" smtClean="0"/>
            </a:br>
            <a:r>
              <a:rPr lang="is-IS" dirty="0"/>
              <a:t>Kæruréttur takmarkaður.</a:t>
            </a:r>
            <a:br>
              <a:rPr lang="is-IS" dirty="0"/>
            </a:br>
            <a:r>
              <a:rPr lang="is-IS" dirty="0"/>
              <a:t/>
            </a:r>
            <a:br>
              <a:rPr lang="is-IS" dirty="0"/>
            </a:br>
            <a:endParaRPr lang="is-I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s-IS" dirty="0" smtClean="0"/>
              <a:t>Tryggja verður kærurétt einstaklinga</a:t>
            </a:r>
          </a:p>
          <a:p>
            <a:pPr lvl="1"/>
            <a:r>
              <a:rPr lang="is-IS" dirty="0" smtClean="0"/>
              <a:t>Hjá lífeyrissjóðum</a:t>
            </a:r>
          </a:p>
          <a:p>
            <a:pPr lvl="1"/>
            <a:r>
              <a:rPr lang="is-IS" dirty="0" smtClean="0"/>
              <a:t>Hjá starfsendurhæfingarsjóðum</a:t>
            </a:r>
            <a:endParaRPr lang="is-I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A7E1D5-1900-471F-A75D-9419E6384498}" type="datetime4">
              <a:rPr lang="is-IS" smtClean="0">
                <a:solidFill>
                  <a:prstClr val="black">
                    <a:tint val="75000"/>
                  </a:prstClr>
                </a:solidFill>
              </a:rPr>
              <a:t>27. maí 2016</a:t>
            </a:fld>
            <a:endParaRPr lang="is-I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s-IS" smtClean="0">
                <a:solidFill>
                  <a:prstClr val="black">
                    <a:tint val="75000"/>
                  </a:prstClr>
                </a:solidFill>
              </a:rPr>
              <a:t>Sigurjón Unnar Sveinsson, lögfræðingur ÖBÍ </a:t>
            </a:r>
            <a:endParaRPr lang="is-I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04936-F294-4F13-84E9-0B436DF0E4DE}" type="slidenum">
              <a:rPr lang="is-IS" smtClean="0">
                <a:solidFill>
                  <a:prstClr val="black">
                    <a:tint val="75000"/>
                  </a:prstClr>
                </a:solidFill>
              </a:rPr>
              <a:pPr/>
              <a:t>11</a:t>
            </a:fld>
            <a:endParaRPr lang="is-I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96705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s-IS" dirty="0" smtClean="0"/>
              <a:t>Stóru lagalegu hindranirnar</a:t>
            </a:r>
            <a:endParaRPr lang="is-I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s-IS" dirty="0" smtClean="0"/>
              <a:t>Samningur Sameinuðu þjóðanna um réttindi fatlaðs fólks hefur ekki verið fullgiltur.</a:t>
            </a:r>
          </a:p>
          <a:p>
            <a:r>
              <a:rPr lang="is-IS" dirty="0" smtClean="0"/>
              <a:t>Engin löggjöf sem bannar mismunun á vinnumarkaði á grundvelli fötlunar.</a:t>
            </a:r>
          </a:p>
          <a:p>
            <a:r>
              <a:rPr lang="is-IS" dirty="0" smtClean="0"/>
              <a:t>Kerfið er hvatalítið/hvatalaust.</a:t>
            </a:r>
            <a:endParaRPr lang="is-I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A7E1D5-1900-471F-A75D-9419E6384498}" type="datetime4">
              <a:rPr lang="is-IS" smtClean="0">
                <a:solidFill>
                  <a:prstClr val="black">
                    <a:tint val="75000"/>
                  </a:prstClr>
                </a:solidFill>
              </a:rPr>
              <a:t>27. maí 2016</a:t>
            </a:fld>
            <a:endParaRPr lang="is-I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s-IS" smtClean="0">
                <a:solidFill>
                  <a:prstClr val="black">
                    <a:tint val="75000"/>
                  </a:prstClr>
                </a:solidFill>
              </a:rPr>
              <a:t>Sigurjón Unnar Sveinsson, lögfræðingur ÖBÍ </a:t>
            </a:r>
            <a:endParaRPr lang="is-I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04936-F294-4F13-84E9-0B436DF0E4DE}" type="slidenum">
              <a:rPr lang="is-IS" smtClean="0">
                <a:solidFill>
                  <a:prstClr val="black">
                    <a:tint val="75000"/>
                  </a:prstClr>
                </a:solidFill>
              </a:rPr>
              <a:pPr/>
              <a:t>12</a:t>
            </a:fld>
            <a:endParaRPr lang="is-I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382117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s-IS" dirty="0" smtClean="0"/>
              <a:t>Réttindanálgun</a:t>
            </a:r>
            <a:endParaRPr lang="is-I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s-IS" dirty="0" smtClean="0"/>
              <a:t>Réttur til framfærslu</a:t>
            </a:r>
          </a:p>
          <a:p>
            <a:r>
              <a:rPr lang="is-IS" dirty="0" smtClean="0"/>
              <a:t>Réttur til vinnu á aðgengilegum vinnumarkaði</a:t>
            </a:r>
          </a:p>
          <a:p>
            <a:r>
              <a:rPr lang="is-IS" dirty="0" smtClean="0"/>
              <a:t>Réttur til hæfingar og endurhæfingar</a:t>
            </a:r>
          </a:p>
          <a:p>
            <a:endParaRPr lang="is-IS" dirty="0" smtClean="0"/>
          </a:p>
          <a:p>
            <a:r>
              <a:rPr lang="is-IS" dirty="0" smtClean="0"/>
              <a:t>Jafnræði- bann við mismunun</a:t>
            </a:r>
            <a:endParaRPr lang="is-I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63BEDE-2E6D-4813-9EDF-6CBD478521E6}" type="datetime4">
              <a:rPr lang="is-IS" smtClean="0">
                <a:solidFill>
                  <a:prstClr val="black">
                    <a:tint val="75000"/>
                  </a:prstClr>
                </a:solidFill>
              </a:rPr>
              <a:t>27. maí 2016</a:t>
            </a:fld>
            <a:endParaRPr lang="is-I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s-IS" smtClean="0">
                <a:solidFill>
                  <a:prstClr val="black">
                    <a:tint val="75000"/>
                  </a:prstClr>
                </a:solidFill>
              </a:rPr>
              <a:t>Sigurjón Unnar Sveinsson, lögfræðingur ÖBÍ </a:t>
            </a:r>
            <a:endParaRPr lang="is-I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04936-F294-4F13-84E9-0B436DF0E4DE}" type="slidenum">
              <a:rPr lang="is-IS" smtClean="0">
                <a:solidFill>
                  <a:prstClr val="black">
                    <a:tint val="75000"/>
                  </a:prstClr>
                </a:solidFill>
              </a:rPr>
              <a:pPr/>
              <a:t>2</a:t>
            </a:fld>
            <a:endParaRPr lang="is-I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182607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s-IS" dirty="0" smtClean="0"/>
              <a:t>Grunnatriði félagsmálaréttar</a:t>
            </a:r>
            <a:endParaRPr lang="is-I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is-IS" dirty="0"/>
              <a:t>Í Öryrkjabandalagsdómnum fyrri nr. 125/2000 segir:</a:t>
            </a:r>
          </a:p>
          <a:p>
            <a:endParaRPr lang="is-IS" dirty="0"/>
          </a:p>
          <a:p>
            <a:pPr algn="just"/>
            <a:r>
              <a:rPr lang="is-IS" i="1" dirty="0"/>
              <a:t>„Samkvæmt framanrituðu verður 76. gr. stjórnarskrárinnar skýrð á þann veg að </a:t>
            </a:r>
            <a:r>
              <a:rPr lang="is-IS" b="1" i="1" dirty="0"/>
              <a:t>skylt</a:t>
            </a:r>
            <a:r>
              <a:rPr lang="is-IS" i="1" dirty="0"/>
              <a:t> sé að tryggja að lögum rétt </a:t>
            </a:r>
            <a:r>
              <a:rPr lang="is-IS" b="1" i="1" dirty="0"/>
              <a:t>sérhvers einstaklings til að minnsta kosti einhverrar lágmarks framfærslu</a:t>
            </a:r>
            <a:r>
              <a:rPr lang="is-IS" i="1" dirty="0"/>
              <a:t> eftir fyrirfram gefnu skipulagi, sem ákveðið sé á málefnanlegan hátt. Samkvæmt 2. gr. stjórnarskrárinnar hefur almenni löggjafinn vald um það hvernig þessu skipulagi skuli háttað. Skipulag, sem löggjafinn ákveður, verður þó að fullnægja þeim lágmarksréttindum, sem felast í ákvæðum 76. gr. stjórnarskrárinnar. Þá verður það að uppfylla skilyrði 65. gr. stjórnarskrárinnar um að hver einstaklingur njóti samkvæmt því jafnréttis á við aðra sem réttar njóta, svo og almennra mannréttinda.“</a:t>
            </a:r>
            <a:endParaRPr lang="is-IS" dirty="0"/>
          </a:p>
          <a:p>
            <a:endParaRPr lang="is-I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2A0216-85D3-471E-A7FD-F1F14657760C}" type="datetime4">
              <a:rPr lang="is-IS" smtClean="0">
                <a:solidFill>
                  <a:prstClr val="black">
                    <a:tint val="75000"/>
                  </a:prstClr>
                </a:solidFill>
              </a:rPr>
              <a:t>27. maí 2016</a:t>
            </a:fld>
            <a:endParaRPr lang="is-I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s-IS" smtClean="0">
                <a:solidFill>
                  <a:prstClr val="black">
                    <a:tint val="75000"/>
                  </a:prstClr>
                </a:solidFill>
              </a:rPr>
              <a:t>Sigurjón Unnar Sveinsson, lögfræðingur ÖBÍ </a:t>
            </a:r>
            <a:endParaRPr lang="is-I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04936-F294-4F13-84E9-0B436DF0E4DE}" type="slidenum">
              <a:rPr lang="is-IS" smtClean="0">
                <a:solidFill>
                  <a:prstClr val="black">
                    <a:tint val="75000"/>
                  </a:prstClr>
                </a:solidFill>
              </a:rPr>
              <a:pPr/>
              <a:t>3</a:t>
            </a:fld>
            <a:endParaRPr lang="is-I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297705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642194"/>
          </a:xfrm>
        </p:spPr>
        <p:txBody>
          <a:bodyPr>
            <a:normAutofit/>
          </a:bodyPr>
          <a:lstStyle/>
          <a:p>
            <a:r>
              <a:rPr lang="is-IS" dirty="0" smtClean="0"/>
              <a:t>Samningur Sameinuðu þjóðanna um réttindi fatlaðs fólks</a:t>
            </a:r>
            <a:endParaRPr lang="is-I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98824"/>
            <a:ext cx="8229600" cy="4205063"/>
          </a:xfrm>
        </p:spPr>
        <p:txBody>
          <a:bodyPr/>
          <a:lstStyle/>
          <a:p>
            <a:r>
              <a:rPr lang="is-IS" altLang="is-IS" dirty="0"/>
              <a:t>Til fatlaðs fólks teljast m.a. þeir sem eru með langvarandi líkamlega, andlega eða vitsmunalega </a:t>
            </a:r>
            <a:r>
              <a:rPr lang="is-IS" altLang="is-IS" b="1" i="1" dirty="0"/>
              <a:t>skerðingu</a:t>
            </a:r>
            <a:r>
              <a:rPr lang="is-IS" altLang="is-IS" dirty="0"/>
              <a:t> eða skerta skynjun og sem verða fyrir ýmiss konar </a:t>
            </a:r>
            <a:r>
              <a:rPr lang="is-IS" altLang="is-IS" b="1" i="1" dirty="0"/>
              <a:t>hindrunum </a:t>
            </a:r>
            <a:r>
              <a:rPr lang="is-IS" altLang="is-IS" dirty="0"/>
              <a:t>sem geta komið í veg fyrir fulla og árangursríka </a:t>
            </a:r>
            <a:r>
              <a:rPr lang="is-IS" altLang="is-IS" b="1" i="1" dirty="0"/>
              <a:t>samfélagsþátttöku</a:t>
            </a:r>
            <a:r>
              <a:rPr lang="is-IS" altLang="is-IS" dirty="0"/>
              <a:t> til jafns við aðra.</a:t>
            </a:r>
          </a:p>
          <a:p>
            <a:endParaRPr lang="is-I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6D1AC3-78E9-4F2C-BC58-5C8C77DBD95A}" type="datetime4">
              <a:rPr lang="is-IS" smtClean="0">
                <a:solidFill>
                  <a:prstClr val="black">
                    <a:tint val="75000"/>
                  </a:prstClr>
                </a:solidFill>
              </a:rPr>
              <a:t>27. maí 2016</a:t>
            </a:fld>
            <a:endParaRPr lang="is-I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s-IS" smtClean="0">
                <a:solidFill>
                  <a:prstClr val="black">
                    <a:tint val="75000"/>
                  </a:prstClr>
                </a:solidFill>
              </a:rPr>
              <a:t>Sigurjón Unnar Sveinsson, lögfræðingur ÖBÍ </a:t>
            </a:r>
            <a:endParaRPr lang="is-I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04936-F294-4F13-84E9-0B436DF0E4DE}" type="slidenum">
              <a:rPr lang="is-IS" smtClean="0">
                <a:solidFill>
                  <a:prstClr val="black">
                    <a:tint val="75000"/>
                  </a:prstClr>
                </a:solidFill>
              </a:rPr>
              <a:pPr/>
              <a:t>4</a:t>
            </a:fld>
            <a:endParaRPr lang="is-I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700217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s-IS" dirty="0" smtClean="0"/>
              <a:t>Nálgunin?</a:t>
            </a:r>
            <a:endParaRPr lang="is-IS" dirty="0"/>
          </a:p>
        </p:txBody>
      </p:sp>
      <p:pic>
        <p:nvPicPr>
          <p:cNvPr id="7" name="Content Placeholder 6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1417638"/>
            <a:ext cx="5682927" cy="4070085"/>
          </a:xfr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B43B4-F939-44A7-B332-C12FF4735187}" type="datetime4">
              <a:rPr lang="is-IS" smtClean="0">
                <a:solidFill>
                  <a:prstClr val="black">
                    <a:tint val="75000"/>
                  </a:prstClr>
                </a:solidFill>
              </a:rPr>
              <a:t>27. maí 2016</a:t>
            </a:fld>
            <a:endParaRPr lang="is-I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s-IS" smtClean="0">
                <a:solidFill>
                  <a:prstClr val="black">
                    <a:tint val="75000"/>
                  </a:prstClr>
                </a:solidFill>
              </a:rPr>
              <a:t>Sigurjón Unnar Sveinsson, lögfræðingur ÖBÍ </a:t>
            </a:r>
            <a:endParaRPr lang="is-I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04936-F294-4F13-84E9-0B436DF0E4DE}" type="slidenum">
              <a:rPr lang="is-IS" smtClean="0">
                <a:solidFill>
                  <a:prstClr val="black">
                    <a:tint val="75000"/>
                  </a:prstClr>
                </a:solidFill>
              </a:rPr>
              <a:pPr/>
              <a:t>5</a:t>
            </a:fld>
            <a:endParaRPr lang="is-I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918762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1440159"/>
          </a:xfrm>
        </p:spPr>
        <p:txBody>
          <a:bodyPr>
            <a:normAutofit/>
          </a:bodyPr>
          <a:lstStyle/>
          <a:p>
            <a:r>
              <a:rPr lang="is-IS" dirty="0" smtClean="0"/>
              <a:t>Nálgunin- lausnir á áskorunum</a:t>
            </a:r>
            <a:endParaRPr lang="is-IS" dirty="0"/>
          </a:p>
        </p:txBody>
      </p:sp>
      <p:pic>
        <p:nvPicPr>
          <p:cNvPr id="7" name="Content Placeholder 6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5616" y="1628800"/>
            <a:ext cx="7128792" cy="3818384"/>
          </a:xfr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2474DE-A048-40C4-A66E-CF61F565D795}" type="datetime4">
              <a:rPr lang="is-IS" smtClean="0">
                <a:solidFill>
                  <a:prstClr val="black">
                    <a:tint val="75000"/>
                  </a:prstClr>
                </a:solidFill>
              </a:rPr>
              <a:t>27. maí 2016</a:t>
            </a:fld>
            <a:endParaRPr lang="is-I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s-IS" smtClean="0">
                <a:solidFill>
                  <a:prstClr val="black">
                    <a:tint val="75000"/>
                  </a:prstClr>
                </a:solidFill>
              </a:rPr>
              <a:t>Sigurjón Unnar Sveinsson, lögfræðingur ÖBÍ </a:t>
            </a:r>
            <a:endParaRPr lang="is-I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04936-F294-4F13-84E9-0B436DF0E4DE}" type="slidenum">
              <a:rPr lang="is-IS" smtClean="0">
                <a:solidFill>
                  <a:prstClr val="black">
                    <a:tint val="75000"/>
                  </a:prstClr>
                </a:solidFill>
              </a:rPr>
              <a:pPr/>
              <a:t>6</a:t>
            </a:fld>
            <a:endParaRPr lang="is-I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85847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s-IS" dirty="0" smtClean="0"/>
              <a:t>Hindranir</a:t>
            </a:r>
            <a:endParaRPr lang="is-I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is-IS" dirty="0"/>
              <a:t>Kerfið snýst um </a:t>
            </a:r>
            <a:r>
              <a:rPr lang="is-IS" dirty="0" smtClean="0"/>
              <a:t>kerfið og er flókið</a:t>
            </a:r>
          </a:p>
          <a:p>
            <a:r>
              <a:rPr lang="is-IS" dirty="0" smtClean="0"/>
              <a:t>Sami aðili metur og greiðir.</a:t>
            </a:r>
          </a:p>
          <a:p>
            <a:r>
              <a:rPr lang="is-IS" dirty="0" smtClean="0"/>
              <a:t>Mikill </a:t>
            </a:r>
            <a:r>
              <a:rPr lang="is-IS" dirty="0"/>
              <a:t>munur á greiðslum við 74% eða 75% </a:t>
            </a:r>
            <a:r>
              <a:rPr lang="is-IS" dirty="0" smtClean="0"/>
              <a:t>örorkumat.</a:t>
            </a:r>
          </a:p>
          <a:p>
            <a:r>
              <a:rPr lang="is-IS" dirty="0" smtClean="0"/>
              <a:t>Ófullnægjandi framfærsla og 100% tekjuskerðingar.</a:t>
            </a:r>
          </a:p>
          <a:p>
            <a:r>
              <a:rPr lang="is-IS" dirty="0"/>
              <a:t>Óaðgengilegur vinnumarkaður</a:t>
            </a:r>
            <a:r>
              <a:rPr lang="is-IS" dirty="0" smtClean="0"/>
              <a:t>.</a:t>
            </a:r>
          </a:p>
          <a:p>
            <a:r>
              <a:rPr lang="is-IS" dirty="0" smtClean="0"/>
              <a:t>Kæruréttur takmarkaður.</a:t>
            </a:r>
          </a:p>
          <a:p>
            <a:pPr marL="0" indent="0">
              <a:buNone/>
            </a:pPr>
            <a:endParaRPr lang="is-I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C8EC6-8DE1-4DB6-8929-B8F166448031}" type="datetime4">
              <a:rPr lang="is-IS" smtClean="0">
                <a:solidFill>
                  <a:prstClr val="black">
                    <a:tint val="75000"/>
                  </a:prstClr>
                </a:solidFill>
              </a:rPr>
              <a:t>27. maí 2016</a:t>
            </a:fld>
            <a:endParaRPr lang="is-I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s-IS" smtClean="0">
                <a:solidFill>
                  <a:prstClr val="black">
                    <a:tint val="75000"/>
                  </a:prstClr>
                </a:solidFill>
              </a:rPr>
              <a:t>Sigurjón Unnar Sveinsson, lögfræðingur ÖBÍ </a:t>
            </a:r>
            <a:endParaRPr lang="is-I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04936-F294-4F13-84E9-0B436DF0E4DE}" type="slidenum">
              <a:rPr lang="is-IS" smtClean="0">
                <a:solidFill>
                  <a:prstClr val="black">
                    <a:tint val="75000"/>
                  </a:prstClr>
                </a:solidFill>
              </a:rPr>
              <a:pPr/>
              <a:t>7</a:t>
            </a:fld>
            <a:endParaRPr lang="is-I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02825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s-IS" dirty="0" smtClean="0"/>
              <a:t>Kerfislægar hindranir</a:t>
            </a:r>
            <a:endParaRPr lang="is-I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s-IS" dirty="0"/>
              <a:t>Kerfið snýst um kerfið og er flókið</a:t>
            </a:r>
          </a:p>
          <a:p>
            <a:r>
              <a:rPr lang="is-IS" dirty="0"/>
              <a:t>Sami aðili metur og greiðir</a:t>
            </a:r>
            <a:r>
              <a:rPr lang="is-IS" dirty="0" smtClean="0"/>
              <a:t>.</a:t>
            </a:r>
          </a:p>
          <a:p>
            <a:r>
              <a:rPr lang="is-IS" dirty="0"/>
              <a:t>Mikill munur á greiðslum við 74% eða 75% örorkumat.</a:t>
            </a:r>
          </a:p>
          <a:p>
            <a:endParaRPr lang="is-IS" dirty="0"/>
          </a:p>
          <a:p>
            <a:endParaRPr lang="is-I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A7E1D5-1900-471F-A75D-9419E6384498}" type="datetime4">
              <a:rPr lang="is-IS" smtClean="0">
                <a:solidFill>
                  <a:prstClr val="black">
                    <a:tint val="75000"/>
                  </a:prstClr>
                </a:solidFill>
              </a:rPr>
              <a:t>27. maí 2016</a:t>
            </a:fld>
            <a:endParaRPr lang="is-I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s-IS" smtClean="0">
                <a:solidFill>
                  <a:prstClr val="black">
                    <a:tint val="75000"/>
                  </a:prstClr>
                </a:solidFill>
              </a:rPr>
              <a:t>Sigurjón Unnar Sveinsson, lögfræðingur ÖBÍ </a:t>
            </a:r>
            <a:endParaRPr lang="is-I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04936-F294-4F13-84E9-0B436DF0E4DE}" type="slidenum">
              <a:rPr lang="is-IS" smtClean="0">
                <a:solidFill>
                  <a:prstClr val="black">
                    <a:tint val="75000"/>
                  </a:prstClr>
                </a:solidFill>
              </a:rPr>
              <a:pPr/>
              <a:t>8</a:t>
            </a:fld>
            <a:endParaRPr lang="is-I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827336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s-IS" dirty="0" smtClean="0"/>
              <a:t>Framfærslutengdar hindranir</a:t>
            </a:r>
            <a:endParaRPr lang="is-I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s-IS" dirty="0"/>
              <a:t>Ófullnægjandi </a:t>
            </a:r>
            <a:r>
              <a:rPr lang="is-IS" dirty="0" smtClean="0"/>
              <a:t>framfærslugreiðslur </a:t>
            </a:r>
          </a:p>
          <a:p>
            <a:r>
              <a:rPr lang="is-IS" dirty="0" smtClean="0"/>
              <a:t>100</a:t>
            </a:r>
            <a:r>
              <a:rPr lang="is-IS" dirty="0"/>
              <a:t>% tekjuskerðingar.</a:t>
            </a:r>
          </a:p>
          <a:p>
            <a:endParaRPr lang="is-I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A7E1D5-1900-471F-A75D-9419E6384498}" type="datetime4">
              <a:rPr lang="is-IS" smtClean="0">
                <a:solidFill>
                  <a:prstClr val="black">
                    <a:tint val="75000"/>
                  </a:prstClr>
                </a:solidFill>
              </a:rPr>
              <a:t>27. maí 2016</a:t>
            </a:fld>
            <a:endParaRPr lang="is-I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s-IS" smtClean="0">
                <a:solidFill>
                  <a:prstClr val="black">
                    <a:tint val="75000"/>
                  </a:prstClr>
                </a:solidFill>
              </a:rPr>
              <a:t>Sigurjón Unnar Sveinsson, lögfræðingur ÖBÍ </a:t>
            </a:r>
            <a:endParaRPr lang="is-I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04936-F294-4F13-84E9-0B436DF0E4DE}" type="slidenum">
              <a:rPr lang="is-IS" smtClean="0">
                <a:solidFill>
                  <a:prstClr val="black">
                    <a:tint val="75000"/>
                  </a:prstClr>
                </a:solidFill>
              </a:rPr>
              <a:pPr/>
              <a:t>9</a:t>
            </a:fld>
            <a:endParaRPr lang="is-I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530837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898</TotalTime>
  <Words>472</Words>
  <Application>Microsoft Office PowerPoint</Application>
  <PresentationFormat>On-screen Show (4:3)</PresentationFormat>
  <Paragraphs>104</Paragraphs>
  <Slides>12</Slides>
  <Notes>12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12</vt:i4>
      </vt:variant>
    </vt:vector>
  </HeadingPairs>
  <TitlesOfParts>
    <vt:vector size="14" baseType="lpstr">
      <vt:lpstr>1_Office Theme</vt:lpstr>
      <vt:lpstr>Custom Design</vt:lpstr>
      <vt:lpstr>Lagaumhverfi</vt:lpstr>
      <vt:lpstr>Réttindanálgun</vt:lpstr>
      <vt:lpstr>Grunnatriði félagsmálaréttar</vt:lpstr>
      <vt:lpstr>Samningur Sameinuðu þjóðanna um réttindi fatlaðs fólks</vt:lpstr>
      <vt:lpstr>Nálgunin?</vt:lpstr>
      <vt:lpstr>Nálgunin- lausnir á áskorunum</vt:lpstr>
      <vt:lpstr>Hindranir</vt:lpstr>
      <vt:lpstr>Kerfislægar hindranir</vt:lpstr>
      <vt:lpstr>Framfærslutengdar hindranir</vt:lpstr>
      <vt:lpstr>Vinnumarkaðstengdar hindranir -Óaðgengilegur vinnumarkaður.  </vt:lpstr>
      <vt:lpstr>Hindrun. Kæruréttur takmarkaður.  </vt:lpstr>
      <vt:lpstr>Stóru lagalegu hindranirnar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Sigríður Hanna Ingólfsdóttir</dc:creator>
  <cp:lastModifiedBy>Sigríður Hanna Ingólfsdóttir</cp:lastModifiedBy>
  <cp:revision>56</cp:revision>
  <cp:lastPrinted>2016-05-25T11:59:22Z</cp:lastPrinted>
  <dcterms:created xsi:type="dcterms:W3CDTF">2016-05-20T12:47:40Z</dcterms:created>
  <dcterms:modified xsi:type="dcterms:W3CDTF">2016-05-27T15:58:50Z</dcterms:modified>
</cp:coreProperties>
</file>