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s-IS" b="1" dirty="0">
                <a:solidFill>
                  <a:schemeClr val="tx1"/>
                </a:solidFill>
              </a:rPr>
              <a:t>Nauðsyn eða hvað</a:t>
            </a:r>
            <a:r>
              <a:rPr lang="is-IS" b="1" dirty="0" smtClean="0">
                <a:solidFill>
                  <a:schemeClr val="tx1"/>
                </a:solidFill>
              </a:rPr>
              <a:t>?</a:t>
            </a:r>
            <a:br>
              <a:rPr lang="is-IS" b="1" dirty="0" smtClean="0">
                <a:solidFill>
                  <a:schemeClr val="tx1"/>
                </a:solidFill>
              </a:rPr>
            </a:br>
            <a:r>
              <a:rPr lang="is-IS" sz="2000" b="1" dirty="0"/>
              <a:t> </a:t>
            </a:r>
            <a:r>
              <a:rPr lang="is-IS" sz="2000" b="1" dirty="0" smtClean="0">
                <a:solidFill>
                  <a:schemeClr val="accent2">
                    <a:lumMod val="75000"/>
                  </a:schemeClr>
                </a:solidFill>
              </a:rPr>
              <a:t>Hjálpartæki daglegs lífs 27. september 2017</a:t>
            </a:r>
            <a:endParaRPr lang="is-I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0451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is-IS" sz="2000" dirty="0" smtClean="0">
                <a:solidFill>
                  <a:schemeClr val="tx1"/>
                </a:solidFill>
              </a:rPr>
              <a:t>Emil Thoroddsen formaður málefnahóps ÖBÍ um heilbrigðismál og framkvæmdarstjóri Gigtarfélags Íslands</a:t>
            </a:r>
            <a:endParaRPr lang="is-I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5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is-IS" b="1" dirty="0" smtClean="0">
                <a:solidFill>
                  <a:schemeClr val="tx1"/>
                </a:solidFill>
              </a:rPr>
              <a:t>Nauðsyn </a:t>
            </a:r>
            <a:r>
              <a:rPr lang="is-IS" b="1" dirty="0">
                <a:solidFill>
                  <a:schemeClr val="tx1"/>
                </a:solidFill>
              </a:rPr>
              <a:t>eða hvað?</a:t>
            </a:r>
            <a:br>
              <a:rPr lang="is-IS" b="1" dirty="0">
                <a:solidFill>
                  <a:schemeClr val="tx1"/>
                </a:solidFill>
              </a:rPr>
            </a:br>
            <a:r>
              <a:rPr lang="is-IS" b="1" dirty="0"/>
              <a:t> </a:t>
            </a:r>
            <a:r>
              <a:rPr lang="is-IS" sz="2000" b="1" dirty="0">
                <a:solidFill>
                  <a:schemeClr val="accent2">
                    <a:lumMod val="75000"/>
                  </a:schemeClr>
                </a:solidFill>
              </a:rPr>
              <a:t>Hjálpartæki daglegs </a:t>
            </a:r>
            <a:r>
              <a:rPr lang="is-IS" sz="2000" b="1" dirty="0" smtClean="0">
                <a:solidFill>
                  <a:schemeClr val="accent2">
                    <a:lumMod val="75000"/>
                  </a:schemeClr>
                </a:solidFill>
              </a:rPr>
              <a:t>lífs - </a:t>
            </a:r>
            <a:r>
              <a:rPr lang="is-IS" sz="2000" b="1" dirty="0">
                <a:solidFill>
                  <a:schemeClr val="accent2">
                    <a:lumMod val="75000"/>
                  </a:schemeClr>
                </a:solidFill>
              </a:rPr>
              <a:t>27. </a:t>
            </a:r>
            <a:r>
              <a:rPr lang="is-IS" sz="2000" b="1" dirty="0" smtClean="0">
                <a:solidFill>
                  <a:schemeClr val="accent2">
                    <a:lumMod val="75000"/>
                  </a:schemeClr>
                </a:solidFill>
              </a:rPr>
              <a:t>september 2017</a:t>
            </a:r>
            <a:r>
              <a:rPr lang="is-IS" dirty="0" smtClean="0">
                <a:solidFill>
                  <a:schemeClr val="tx1"/>
                </a:solidFill>
              </a:rPr>
              <a:t/>
            </a:r>
            <a:br>
              <a:rPr lang="is-IS" dirty="0" smtClean="0">
                <a:solidFill>
                  <a:schemeClr val="tx1"/>
                </a:solidFill>
              </a:rPr>
            </a:br>
            <a:endParaRPr lang="is-IS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200" dirty="0" smtClean="0"/>
              <a:t>Útgangspunktar Málefnahópsins:</a:t>
            </a:r>
          </a:p>
          <a:p>
            <a:endParaRPr lang="is-IS" dirty="0" smtClean="0"/>
          </a:p>
          <a:p>
            <a:r>
              <a:rPr lang="is-IS" dirty="0" smtClean="0"/>
              <a:t>1</a:t>
            </a:r>
            <a:r>
              <a:rPr lang="is-IS" sz="2000" dirty="0" smtClean="0"/>
              <a:t>.  Verkefnið fengið á stefnuþingi ÖBÍ 2016</a:t>
            </a:r>
          </a:p>
          <a:p>
            <a:r>
              <a:rPr lang="is-IS" sz="2000" dirty="0" smtClean="0"/>
              <a:t>2.  Greiningarfundur með notendum í mars 2017</a:t>
            </a:r>
          </a:p>
          <a:p>
            <a:r>
              <a:rPr lang="is-IS" sz="2000" dirty="0"/>
              <a:t>3</a:t>
            </a:r>
            <a:r>
              <a:rPr lang="is-IS" sz="2000" dirty="0" smtClean="0"/>
              <a:t>.  Samningur Sameinuðu þjóðanna um réttindi fatlaðs fólks (SRFF)</a:t>
            </a:r>
          </a:p>
          <a:p>
            <a:r>
              <a:rPr lang="is-IS" sz="2000" dirty="0" smtClean="0"/>
              <a:t>4.  Sprettur eða langhlaup?</a:t>
            </a:r>
          </a:p>
        </p:txBody>
      </p:sp>
    </p:spTree>
    <p:extLst>
      <p:ext uri="{BB962C8B-B14F-4D97-AF65-F5344CB8AC3E}">
        <p14:creationId xmlns:p14="http://schemas.microsoft.com/office/powerpoint/2010/main" val="194491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sz="3200" b="1" dirty="0">
                <a:solidFill>
                  <a:prstClr val="black"/>
                </a:solidFill>
              </a:rPr>
              <a:t>Nauðsyn eða hvað?</a:t>
            </a:r>
            <a:br>
              <a:rPr lang="is-IS" sz="3200" b="1" dirty="0">
                <a:solidFill>
                  <a:prstClr val="black"/>
                </a:solidFill>
              </a:rPr>
            </a:br>
            <a:r>
              <a:rPr lang="is-IS" sz="3200" b="1" dirty="0">
                <a:solidFill>
                  <a:srgbClr val="90C226"/>
                </a:solidFill>
              </a:rPr>
              <a:t> </a:t>
            </a:r>
            <a:r>
              <a:rPr lang="is-IS" sz="1800" b="1" dirty="0">
                <a:solidFill>
                  <a:srgbClr val="54A021">
                    <a:lumMod val="75000"/>
                  </a:srgbClr>
                </a:solidFill>
              </a:rPr>
              <a:t>Hjálpartæki daglegs lífs - 27. </a:t>
            </a:r>
            <a:r>
              <a:rPr lang="is-IS" sz="1800" b="1" dirty="0" smtClean="0">
                <a:solidFill>
                  <a:srgbClr val="54A021">
                    <a:lumMod val="75000"/>
                  </a:srgbClr>
                </a:solidFill>
              </a:rPr>
              <a:t>september </a:t>
            </a:r>
            <a:r>
              <a:rPr lang="is-IS" sz="1800" b="1" dirty="0">
                <a:solidFill>
                  <a:srgbClr val="54A021">
                    <a:lumMod val="75000"/>
                  </a:srgbClr>
                </a:solidFill>
              </a:rPr>
              <a:t>2017</a:t>
            </a:r>
            <a:r>
              <a:rPr lang="is-IS" sz="3200" dirty="0">
                <a:solidFill>
                  <a:prstClr val="black"/>
                </a:solidFill>
              </a:rPr>
              <a:t/>
            </a:r>
            <a:br>
              <a:rPr lang="is-IS" sz="3200" dirty="0">
                <a:solidFill>
                  <a:prstClr val="black"/>
                </a:solidFill>
              </a:rPr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248" y="2177842"/>
            <a:ext cx="8596668" cy="3880773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is-I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Hugtakið „Hjálpartæki“</a:t>
            </a:r>
          </a:p>
          <a:p>
            <a:pPr lvl="0">
              <a:buClr>
                <a:srgbClr val="90C226"/>
              </a:buClr>
            </a:pPr>
            <a:endParaRPr lang="is-IS" sz="3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Þröng skilgreining  ("Nauðsyn“)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Skilgreind skilyrði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Hugtakið og skilgreiningar ganga í berhögg við SRFF</a:t>
            </a:r>
          </a:p>
          <a:p>
            <a:pPr lvl="0">
              <a:buClr>
                <a:srgbClr val="90C226"/>
              </a:buClr>
            </a:pPr>
            <a:endParaRPr lang="is-IS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endParaRPr lang="is-I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is-I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87997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sz="3200" b="1" dirty="0">
                <a:solidFill>
                  <a:prstClr val="black"/>
                </a:solidFill>
              </a:rPr>
              <a:t>Nauðsyn eða hvað?</a:t>
            </a:r>
            <a:br>
              <a:rPr lang="is-IS" sz="3200" b="1" dirty="0">
                <a:solidFill>
                  <a:prstClr val="black"/>
                </a:solidFill>
              </a:rPr>
            </a:br>
            <a:r>
              <a:rPr lang="is-IS" sz="3200" b="1" dirty="0">
                <a:solidFill>
                  <a:srgbClr val="90C226"/>
                </a:solidFill>
              </a:rPr>
              <a:t> </a:t>
            </a:r>
            <a:r>
              <a:rPr lang="is-IS" sz="1800" b="1" dirty="0">
                <a:solidFill>
                  <a:srgbClr val="54A021">
                    <a:lumMod val="75000"/>
                  </a:srgbClr>
                </a:solidFill>
              </a:rPr>
              <a:t>Hjálpartæki daglegs lífs - 27. </a:t>
            </a:r>
            <a:r>
              <a:rPr lang="is-IS" sz="1800" b="1" dirty="0" smtClean="0">
                <a:solidFill>
                  <a:srgbClr val="54A021">
                    <a:lumMod val="75000"/>
                  </a:srgbClr>
                </a:solidFill>
              </a:rPr>
              <a:t>september </a:t>
            </a:r>
            <a:r>
              <a:rPr lang="is-IS" sz="1800" b="1" dirty="0">
                <a:solidFill>
                  <a:srgbClr val="54A021">
                    <a:lumMod val="75000"/>
                  </a:srgbClr>
                </a:solidFill>
              </a:rPr>
              <a:t>2017</a:t>
            </a:r>
            <a:r>
              <a:rPr lang="is-IS" sz="3200" dirty="0">
                <a:solidFill>
                  <a:prstClr val="black"/>
                </a:solidFill>
              </a:rPr>
              <a:t/>
            </a:r>
            <a:br>
              <a:rPr lang="is-IS" sz="3200" dirty="0">
                <a:solidFill>
                  <a:prstClr val="black"/>
                </a:solidFill>
              </a:rPr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s-I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Yfirsýn og stefnumörkun</a:t>
            </a:r>
          </a:p>
          <a:p>
            <a:endParaRPr lang="is-IS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Hver hefur heildaryfirsýn í málinu?</a:t>
            </a:r>
          </a:p>
          <a:p>
            <a:r>
              <a:rPr lang="is-I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Er til opinber stefna í málaflokknum?</a:t>
            </a:r>
          </a:p>
          <a:p>
            <a:r>
              <a:rPr lang="is-IS" dirty="0" smtClean="0"/>
              <a:t>Er t.a.m skýr verkaskipting milli sveitarfélaga og ríkis?</a:t>
            </a:r>
          </a:p>
          <a:p>
            <a:r>
              <a:rPr lang="is-IS" dirty="0" smtClean="0"/>
              <a:t>Er réttur til úthlutunar og styrkja (kostnaðarhlutdeildar) byggður á jafnræði?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9882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sz="3200" b="1" dirty="0">
                <a:solidFill>
                  <a:prstClr val="black"/>
                </a:solidFill>
              </a:rPr>
              <a:t>Nauðsyn eða hvað?</a:t>
            </a:r>
            <a:br>
              <a:rPr lang="is-IS" sz="3200" b="1" dirty="0">
                <a:solidFill>
                  <a:prstClr val="black"/>
                </a:solidFill>
              </a:rPr>
            </a:br>
            <a:r>
              <a:rPr lang="is-IS" sz="3200" b="1" dirty="0">
                <a:solidFill>
                  <a:srgbClr val="90C226"/>
                </a:solidFill>
              </a:rPr>
              <a:t> </a:t>
            </a:r>
            <a:r>
              <a:rPr lang="is-IS" sz="1800" b="1" dirty="0">
                <a:solidFill>
                  <a:srgbClr val="54A021">
                    <a:lumMod val="75000"/>
                  </a:srgbClr>
                </a:solidFill>
              </a:rPr>
              <a:t>Hjálpartæki daglegs lífs - 27. </a:t>
            </a:r>
            <a:r>
              <a:rPr lang="is-IS" sz="1800" b="1" dirty="0" smtClean="0">
                <a:solidFill>
                  <a:srgbClr val="54A021">
                    <a:lumMod val="75000"/>
                  </a:srgbClr>
                </a:solidFill>
              </a:rPr>
              <a:t>september </a:t>
            </a:r>
            <a:r>
              <a:rPr lang="is-IS" sz="1800" b="1" dirty="0">
                <a:solidFill>
                  <a:srgbClr val="54A021">
                    <a:lumMod val="75000"/>
                  </a:srgbClr>
                </a:solidFill>
              </a:rPr>
              <a:t>2017</a:t>
            </a:r>
            <a:r>
              <a:rPr lang="is-IS" sz="3200" dirty="0">
                <a:solidFill>
                  <a:prstClr val="black"/>
                </a:solidFill>
              </a:rPr>
              <a:t/>
            </a:r>
            <a:br>
              <a:rPr lang="is-IS" sz="3200" dirty="0">
                <a:solidFill>
                  <a:prstClr val="black"/>
                </a:solidFill>
              </a:rPr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is-I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s-I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Upplýsingar</a:t>
            </a:r>
          </a:p>
          <a:p>
            <a:pPr marL="0" lvl="0" indent="0">
              <a:buClr>
                <a:srgbClr val="90C226"/>
              </a:buClr>
              <a:buNone/>
            </a:pPr>
            <a:endParaRPr lang="is-I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Er að finna samræmdar upplýsingar á einum stað?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Um réttindi fólks – takmarkaðar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Treyst á þjónustuveitendur (fagfólk) og jafningjafræðslu</a:t>
            </a:r>
            <a:endParaRPr lang="is-I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8185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sz="3200" b="1" dirty="0">
                <a:solidFill>
                  <a:prstClr val="black"/>
                </a:solidFill>
              </a:rPr>
              <a:t>Nauðsyn eða hvað?</a:t>
            </a:r>
            <a:br>
              <a:rPr lang="is-IS" sz="3200" b="1" dirty="0">
                <a:solidFill>
                  <a:prstClr val="black"/>
                </a:solidFill>
              </a:rPr>
            </a:br>
            <a:r>
              <a:rPr lang="is-IS" sz="3200" b="1" dirty="0">
                <a:solidFill>
                  <a:srgbClr val="90C226"/>
                </a:solidFill>
              </a:rPr>
              <a:t> </a:t>
            </a:r>
            <a:r>
              <a:rPr lang="is-IS" sz="1800" b="1" dirty="0">
                <a:solidFill>
                  <a:srgbClr val="54A021">
                    <a:lumMod val="75000"/>
                  </a:srgbClr>
                </a:solidFill>
              </a:rPr>
              <a:t>Hjálpartæki daglegs lífs - 27. </a:t>
            </a:r>
            <a:r>
              <a:rPr lang="is-IS" sz="1800" b="1" dirty="0" smtClean="0">
                <a:solidFill>
                  <a:srgbClr val="54A021">
                    <a:lumMod val="75000"/>
                  </a:srgbClr>
                </a:solidFill>
              </a:rPr>
              <a:t>september </a:t>
            </a:r>
            <a:r>
              <a:rPr lang="is-IS" sz="1800" b="1" dirty="0">
                <a:solidFill>
                  <a:srgbClr val="54A021">
                    <a:lumMod val="75000"/>
                  </a:srgbClr>
                </a:solidFill>
              </a:rPr>
              <a:t>2017</a:t>
            </a:r>
            <a:r>
              <a:rPr lang="is-IS" sz="3200" dirty="0">
                <a:solidFill>
                  <a:prstClr val="black"/>
                </a:solidFill>
              </a:rPr>
              <a:t/>
            </a:r>
            <a:br>
              <a:rPr lang="is-IS" sz="3200" dirty="0">
                <a:solidFill>
                  <a:prstClr val="black"/>
                </a:solidFill>
              </a:rPr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31" y="2186468"/>
            <a:ext cx="8596668" cy="3880773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is-I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Þjónusta og framboð</a:t>
            </a:r>
          </a:p>
          <a:p>
            <a:pPr lvl="0">
              <a:buClr>
                <a:srgbClr val="90C226"/>
              </a:buClr>
            </a:pPr>
            <a:endParaRPr lang="is-IS" sz="3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Bráðavandi – stofnanir – spítalar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Þjónustustig annað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Neyðarþjónusta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Viðgerðarþjónusta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Hjálpartæki ekki til</a:t>
            </a:r>
          </a:p>
          <a:p>
            <a:pPr lvl="0">
              <a:buClr>
                <a:srgbClr val="90C226"/>
              </a:buClr>
            </a:pPr>
            <a:endParaRPr lang="is-I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endParaRPr lang="is-IS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66547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2900" b="1" dirty="0">
                <a:solidFill>
                  <a:prstClr val="black"/>
                </a:solidFill>
              </a:rPr>
              <a:t>Nauðsyn eða hvað?</a:t>
            </a:r>
            <a:br>
              <a:rPr lang="is-IS" sz="2900" b="1" dirty="0">
                <a:solidFill>
                  <a:prstClr val="black"/>
                </a:solidFill>
              </a:rPr>
            </a:br>
            <a:r>
              <a:rPr lang="is-IS" sz="2900" b="1" dirty="0">
                <a:solidFill>
                  <a:srgbClr val="90C226"/>
                </a:solidFill>
              </a:rPr>
              <a:t> </a:t>
            </a:r>
            <a:r>
              <a:rPr lang="is-IS" sz="1600" b="1" dirty="0">
                <a:solidFill>
                  <a:srgbClr val="54A021">
                    <a:lumMod val="75000"/>
                  </a:srgbClr>
                </a:solidFill>
              </a:rPr>
              <a:t>Hjálpartæki daglegs lífs - 27. </a:t>
            </a:r>
            <a:r>
              <a:rPr lang="is-IS" sz="1600" b="1" dirty="0" smtClean="0">
                <a:solidFill>
                  <a:srgbClr val="54A021">
                    <a:lumMod val="75000"/>
                  </a:srgbClr>
                </a:solidFill>
              </a:rPr>
              <a:t>september </a:t>
            </a:r>
            <a:r>
              <a:rPr lang="is-IS" sz="1600" b="1" dirty="0">
                <a:solidFill>
                  <a:srgbClr val="54A021">
                    <a:lumMod val="75000"/>
                  </a:srgbClr>
                </a:solidFill>
              </a:rPr>
              <a:t>2017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is-I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Kostnaðarþátttaka</a:t>
            </a:r>
          </a:p>
          <a:p>
            <a:pPr marL="0" lvl="0" indent="0">
              <a:buClr>
                <a:srgbClr val="90C226"/>
              </a:buClr>
              <a:buNone/>
            </a:pPr>
            <a:endParaRPr lang="is-I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Kostnaðarþátttaka hefur ekki fylgt verðlagsþróun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Fólki mismunað </a:t>
            </a:r>
            <a:r>
              <a:rPr lang="is-IS" sz="20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eftir skerðingu</a:t>
            </a:r>
            <a:endParaRPr lang="is-IS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Ströng skömmtun innbyggð (listi)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Þjálfun – tómstundir utan kerfis</a:t>
            </a:r>
            <a:endParaRPr lang="is-I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238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2900" b="1" dirty="0">
                <a:solidFill>
                  <a:prstClr val="black"/>
                </a:solidFill>
              </a:rPr>
              <a:t>Nauðsyn eða hvað?</a:t>
            </a:r>
            <a:br>
              <a:rPr lang="is-IS" sz="2900" b="1" dirty="0">
                <a:solidFill>
                  <a:prstClr val="black"/>
                </a:solidFill>
              </a:rPr>
            </a:br>
            <a:r>
              <a:rPr lang="is-IS" sz="2900" b="1" dirty="0">
                <a:solidFill>
                  <a:srgbClr val="90C226"/>
                </a:solidFill>
              </a:rPr>
              <a:t> </a:t>
            </a:r>
            <a:r>
              <a:rPr lang="is-IS" sz="1600" b="1" dirty="0">
                <a:solidFill>
                  <a:srgbClr val="54A021">
                    <a:lumMod val="75000"/>
                  </a:srgbClr>
                </a:solidFill>
              </a:rPr>
              <a:t>Hjálpartæki daglegs lífs - 27. </a:t>
            </a:r>
            <a:r>
              <a:rPr lang="is-IS" sz="1600" b="1" dirty="0" smtClean="0">
                <a:solidFill>
                  <a:srgbClr val="54A021">
                    <a:lumMod val="75000"/>
                  </a:srgbClr>
                </a:solidFill>
              </a:rPr>
              <a:t>september </a:t>
            </a:r>
            <a:r>
              <a:rPr lang="is-IS" sz="1600" b="1" dirty="0">
                <a:solidFill>
                  <a:srgbClr val="54A021">
                    <a:lumMod val="75000"/>
                  </a:srgbClr>
                </a:solidFill>
              </a:rPr>
              <a:t>2017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is-I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s-I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Staðan</a:t>
            </a:r>
          </a:p>
          <a:p>
            <a:pPr marL="0" lvl="0" indent="0">
              <a:buClr>
                <a:srgbClr val="90C226"/>
              </a:buClr>
              <a:buNone/>
            </a:pPr>
            <a:endParaRPr lang="is-IS" sz="3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Hugtakið hjálpartæki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Yfirsýn </a:t>
            </a:r>
            <a:r>
              <a:rPr lang="is-I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og stefna til framtíðar</a:t>
            </a: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Upplýsingar</a:t>
            </a:r>
            <a:endParaRPr lang="is-I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Þjónustustig</a:t>
            </a:r>
            <a:endParaRPr lang="is-I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Kostnaðarþátttaka</a:t>
            </a:r>
            <a:endParaRPr lang="is-I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1451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2900" b="1" dirty="0">
                <a:solidFill>
                  <a:prstClr val="black"/>
                </a:solidFill>
              </a:rPr>
              <a:t>Nauðsyn eða hvað?</a:t>
            </a:r>
            <a:br>
              <a:rPr lang="is-IS" sz="2900" b="1" dirty="0">
                <a:solidFill>
                  <a:prstClr val="black"/>
                </a:solidFill>
              </a:rPr>
            </a:br>
            <a:r>
              <a:rPr lang="is-IS" sz="2900" b="1" dirty="0">
                <a:solidFill>
                  <a:srgbClr val="90C226"/>
                </a:solidFill>
              </a:rPr>
              <a:t> </a:t>
            </a:r>
            <a:r>
              <a:rPr lang="is-IS" sz="1600" b="1" dirty="0">
                <a:solidFill>
                  <a:srgbClr val="54A021">
                    <a:lumMod val="75000"/>
                  </a:srgbClr>
                </a:solidFill>
              </a:rPr>
              <a:t>Hjálpartæki daglegs lífs - 27. </a:t>
            </a:r>
            <a:r>
              <a:rPr lang="is-IS" sz="1600" b="1" dirty="0" smtClean="0">
                <a:solidFill>
                  <a:srgbClr val="54A021">
                    <a:lumMod val="75000"/>
                  </a:srgbClr>
                </a:solidFill>
              </a:rPr>
              <a:t>september </a:t>
            </a:r>
            <a:r>
              <a:rPr lang="is-IS" sz="1600" b="1" dirty="0">
                <a:solidFill>
                  <a:srgbClr val="54A021">
                    <a:lumMod val="75000"/>
                  </a:srgbClr>
                </a:solidFill>
              </a:rPr>
              <a:t>2017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is-I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Við </a:t>
            </a:r>
            <a:r>
              <a:rPr lang="is-IS" sz="32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köllum á</a:t>
            </a:r>
            <a:endParaRPr lang="is-I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is-I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s-I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Heildarendurskoðun á málaflokknum</a:t>
            </a:r>
          </a:p>
          <a:p>
            <a:pPr lvl="1">
              <a:buClr>
                <a:srgbClr val="90C226"/>
              </a:buClr>
            </a:pPr>
            <a:r>
              <a:rPr lang="is-I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Stefnu til framtíðar og framkvæmdaráætlun úrbóta</a:t>
            </a:r>
          </a:p>
          <a:p>
            <a:r>
              <a:rPr lang="is-IS" dirty="0" smtClean="0"/>
              <a:t>SRFF útgangspunktur og innleiðingartæki þeirrar vinnu.</a:t>
            </a:r>
          </a:p>
          <a:p>
            <a:endParaRPr lang="is-IS" dirty="0"/>
          </a:p>
          <a:p>
            <a:r>
              <a:rPr lang="is-IS" b="1" dirty="0" smtClean="0"/>
              <a:t>Sjálfstætt líf – Þátttaka – Starfsgetumat – Aukin atvinnuþátttaka fatlaðra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510217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249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Nauðsyn eða hvað?  Hjálpartæki daglegs lífs 27. september 2017</vt:lpstr>
      <vt:lpstr>Nauðsyn eða hvað?  Hjálpartæki daglegs lífs - 27. september 2017 </vt:lpstr>
      <vt:lpstr>Nauðsyn eða hvað?  Hjálpartæki daglegs lífs - 27. september 2017 </vt:lpstr>
      <vt:lpstr>Nauðsyn eða hvað?  Hjálpartæki daglegs lífs - 27. september 2017 </vt:lpstr>
      <vt:lpstr>Nauðsyn eða hvað?  Hjálpartæki daglegs lífs - 27. september 2017 </vt:lpstr>
      <vt:lpstr>Nauðsyn eða hvað?  Hjálpartæki daglegs lífs - 27. september 2017 </vt:lpstr>
      <vt:lpstr>Nauðsyn eða hvað?  Hjálpartæki daglegs lífs - 27. september 2017</vt:lpstr>
      <vt:lpstr>Nauðsyn eða hvað?  Hjálpartæki daglegs lífs - 27. september 2017</vt:lpstr>
      <vt:lpstr>Nauðsyn eða hvað?  Hjálpartæki daglegs lífs - 27. september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Nauðsyn eða hvað?  Hjálpartæki daglegs lífs 27. október 2017</dc:title>
  <dc:creator>Gigtarfélag OfficeAccount</dc:creator>
  <cp:lastModifiedBy>Gigtarfélag OfficeAccount</cp:lastModifiedBy>
  <cp:revision>27</cp:revision>
  <cp:lastPrinted>2017-09-27T13:10:05Z</cp:lastPrinted>
  <dcterms:created xsi:type="dcterms:W3CDTF">2017-09-27T11:11:43Z</dcterms:created>
  <dcterms:modified xsi:type="dcterms:W3CDTF">2017-09-27T14:26:01Z</dcterms:modified>
</cp:coreProperties>
</file>