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74" r:id="rId16"/>
    <p:sldId id="269" r:id="rId17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8708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8287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1085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48666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97654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7468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233177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2965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13826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7916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8921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A7DE6-EB90-42BF-AE01-CCEA4D74EFD4}" type="datetimeFigureOut">
              <a:rPr lang="is-IS" smtClean="0"/>
              <a:t>26.9.2017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DED3D-D5BD-46EF-AFB4-40193870F31C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62116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s-IS" dirty="0"/>
              <a:t>Lagareglur um hjálpartæki í íslenskri löggjöf</a:t>
            </a:r>
            <a:endParaRPr lang="is-I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973139"/>
          </a:xfrm>
        </p:spPr>
        <p:txBody>
          <a:bodyPr>
            <a:normAutofit fontScale="77500" lnSpcReduction="20000"/>
          </a:bodyPr>
          <a:lstStyle/>
          <a:p>
            <a:endParaRPr lang="is-IS" dirty="0"/>
          </a:p>
          <a:p>
            <a:r>
              <a:rPr lang="is-IS" sz="4300" dirty="0"/>
              <a:t>með hliðsjón af Samningi SÞ um réttindi fatlaðs fólks</a:t>
            </a:r>
          </a:p>
          <a:p>
            <a:endParaRPr lang="is-IS" dirty="0"/>
          </a:p>
          <a:p>
            <a:endParaRPr lang="is-IS" dirty="0"/>
          </a:p>
          <a:p>
            <a:r>
              <a:rPr lang="is-IS" dirty="0"/>
              <a:t>Daníel Isebarn Ágústsson hrl.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422673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Íslensk löggjöf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Styrkir frá sveitarfélögum </a:t>
            </a:r>
          </a:p>
          <a:p>
            <a:pPr lvl="1"/>
            <a:r>
              <a:rPr lang="is-IS" dirty="0"/>
              <a:t>27. gr. laga nr. 59/1992, um málefni fatlaðs fólks</a:t>
            </a:r>
          </a:p>
          <a:p>
            <a:r>
              <a:rPr lang="is-IS" dirty="0"/>
              <a:t>Sérreglur </a:t>
            </a:r>
          </a:p>
          <a:p>
            <a:pPr lvl="1"/>
            <a:r>
              <a:rPr lang="is-IS" dirty="0"/>
              <a:t>Greiðsluþátttaka vegna hjálpartækja fyrir heyrnarskerta</a:t>
            </a:r>
          </a:p>
          <a:p>
            <a:pPr lvl="1"/>
            <a:r>
              <a:rPr lang="is-IS" dirty="0"/>
              <a:t>Sérhæfð hjálpartæki fyrir blinda, sjónskerta og daufblinda</a:t>
            </a:r>
          </a:p>
          <a:p>
            <a:pPr lvl="1"/>
            <a:r>
              <a:rPr lang="is-IS" dirty="0"/>
              <a:t>Greiðslur öldrunarstofnana fyrir þá sem dveljast á slíkum stofnunum</a:t>
            </a:r>
          </a:p>
          <a:p>
            <a:pPr lvl="1"/>
            <a:r>
              <a:rPr lang="is-IS" dirty="0"/>
              <a:t>Sérreglur um bifreiðakaup</a:t>
            </a:r>
          </a:p>
        </p:txBody>
      </p:sp>
    </p:spTree>
    <p:extLst>
      <p:ext uri="{BB962C8B-B14F-4D97-AF65-F5344CB8AC3E}">
        <p14:creationId xmlns:p14="http://schemas.microsoft.com/office/powerpoint/2010/main" val="3991245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Reglurnar að mörgu leyti í ósamræmi við SRFF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Og 76. og 65. gr. Stjórnarskrárinnar</a:t>
            </a:r>
          </a:p>
          <a:p>
            <a:r>
              <a:rPr lang="is-IS" dirty="0"/>
              <a:t>Og meginreglur laganna</a:t>
            </a:r>
          </a:p>
          <a:p>
            <a:r>
              <a:rPr lang="is-IS" dirty="0"/>
              <a:t>Réttindin takmarkast af ýmsum ástæðum</a:t>
            </a:r>
          </a:p>
          <a:p>
            <a:pPr lvl="1"/>
            <a:r>
              <a:rPr lang="is-IS" dirty="0"/>
              <a:t>Þröngum skilningi á orðalagi</a:t>
            </a:r>
          </a:p>
          <a:p>
            <a:pPr lvl="1"/>
            <a:r>
              <a:rPr lang="is-IS" dirty="0"/>
              <a:t>Ekki nóg um einstaklingsbundið mat</a:t>
            </a:r>
          </a:p>
          <a:p>
            <a:pPr lvl="1"/>
            <a:r>
              <a:rPr lang="is-IS" dirty="0"/>
              <a:t>Áhersla á „nauðsyn“</a:t>
            </a:r>
          </a:p>
          <a:p>
            <a:pPr lvl="1"/>
            <a:r>
              <a:rPr lang="is-IS" dirty="0"/>
              <a:t>Hjálpartæki þarf að koma fram í upptalningu fylgiskjals með reglugerð</a:t>
            </a:r>
          </a:p>
          <a:p>
            <a:pPr lvl="1"/>
            <a:r>
              <a:rPr lang="is-IS" dirty="0"/>
              <a:t>Fjöldi tækja</a:t>
            </a:r>
          </a:p>
          <a:p>
            <a:pPr lvl="1"/>
            <a:r>
              <a:rPr lang="is-IS" dirty="0"/>
              <a:t>Takmarkaðar fjárveitingar til málaflokksins</a:t>
            </a:r>
          </a:p>
          <a:p>
            <a:pPr lvl="1"/>
            <a:r>
              <a:rPr lang="is-IS" dirty="0"/>
              <a:t>o.fl.</a:t>
            </a:r>
          </a:p>
          <a:p>
            <a:pPr marL="457200" lvl="1" indent="0">
              <a:buNone/>
            </a:pP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451609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Réttur fatlaðs fólks sem er ekki tryggður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Réttur til vinnu (26. gr. SRFF)</a:t>
            </a:r>
          </a:p>
          <a:p>
            <a:r>
              <a:rPr lang="is-IS" dirty="0"/>
              <a:t>Réttur til menntunar (24. gr. SRFF)</a:t>
            </a:r>
          </a:p>
          <a:p>
            <a:r>
              <a:rPr lang="is-IS" dirty="0"/>
              <a:t>Vísað til skyldu sveitarfélaga</a:t>
            </a:r>
          </a:p>
          <a:p>
            <a:pPr lvl="1"/>
            <a:r>
              <a:rPr lang="is-IS" dirty="0"/>
              <a:t>Sú skylda er „veik“ og mikið undir geðþótta sveitarfélaga komin</a:t>
            </a:r>
          </a:p>
          <a:p>
            <a:pPr marL="0" indent="0">
              <a:buNone/>
            </a:pPr>
            <a:endParaRPr lang="is-IS" dirty="0"/>
          </a:p>
          <a:p>
            <a:endParaRPr lang="is-IS" dirty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694768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Réttur fatlaðs fólks sem er ekki tryggður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Réttur til þátttöku í menningarlífi, tómstunda-, frístunda- og íþróttastarfi (5. mgr. 30. gr. SRFF)</a:t>
            </a:r>
          </a:p>
          <a:p>
            <a:r>
              <a:rPr lang="is-IS" dirty="0"/>
              <a:t>Ekki fæst styrkur til að kaupa hjálpartæki ef tækið er ætlað til æfinga</a:t>
            </a:r>
          </a:p>
          <a:p>
            <a:r>
              <a:rPr lang="is-IS" dirty="0"/>
              <a:t>Styrkur fæst ekki ef tækið er ætlað til nota í frístundum eða afþreyingar</a:t>
            </a:r>
          </a:p>
          <a:p>
            <a:r>
              <a:rPr lang="is-IS" dirty="0"/>
              <a:t>Lítil sem engin áhersla á sjálfstæði, lífsgæði og annað</a:t>
            </a:r>
          </a:p>
          <a:p>
            <a:r>
              <a:rPr lang="is-IS" dirty="0"/>
              <a:t>Áhersla á nauðsyn til að auðvelda athafnir daglegs lífs (en þó ekki nám, vinnu, tómstundir o.fl.)</a:t>
            </a:r>
          </a:p>
          <a:p>
            <a:endParaRPr lang="is-I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72482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Dæmi úr úrskurðarframkvæmd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51/2006 (Sjúkrarúm)</a:t>
            </a:r>
          </a:p>
          <a:p>
            <a:r>
              <a:rPr lang="is-IS" dirty="0"/>
              <a:t>162/2007 (hjálpartæki barns á báðum heimilum)</a:t>
            </a:r>
          </a:p>
          <a:p>
            <a:r>
              <a:rPr lang="is-IS" dirty="0"/>
              <a:t>148/2006 (fjórhjól til að sinna búskap)</a:t>
            </a:r>
          </a:p>
          <a:p>
            <a:r>
              <a:rPr lang="is-IS" dirty="0"/>
              <a:t>260/2007 (fjalladekk á hjólastól)</a:t>
            </a:r>
          </a:p>
          <a:p>
            <a:r>
              <a:rPr lang="is-IS" dirty="0"/>
              <a:t>64/2015 (aðstoð sveitarfélags, spjaldtölva)</a:t>
            </a:r>
          </a:p>
          <a:p>
            <a:r>
              <a:rPr lang="is-IS" dirty="0"/>
              <a:t>448/2016 (rafknúinn hjólastóll)</a:t>
            </a:r>
          </a:p>
          <a:p>
            <a:r>
              <a:rPr lang="is-IS" dirty="0"/>
              <a:t>19/6006 (miðstöð í bíl)</a:t>
            </a:r>
          </a:p>
          <a:p>
            <a:r>
              <a:rPr lang="is-IS" dirty="0"/>
              <a:t>14/2009 (gluggaopnari)</a:t>
            </a:r>
          </a:p>
          <a:p>
            <a:endParaRPr lang="is-IS" dirty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208390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Mismunun eftir eðli hjálpartækis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Sjúkratryggingar Íslands og Úrskurðarnefnd velferðarmála (áður úrskurðarnefnd almannatrygginga) mismuna mögulega fólki í sambærilegri stöðu</a:t>
            </a:r>
          </a:p>
          <a:p>
            <a:r>
              <a:rPr lang="is-IS" dirty="0"/>
              <a:t>Meta fólk ekki í sambærilegri stöðu þó það sé með sambærilega fötlun</a:t>
            </a:r>
          </a:p>
          <a:p>
            <a:r>
              <a:rPr lang="is-IS" dirty="0"/>
              <a:t>Líta fyrst og fremst á hjálpartækin og afgreiða þau með sambærilegum hætti</a:t>
            </a:r>
          </a:p>
          <a:p>
            <a:r>
              <a:rPr lang="is-IS" dirty="0"/>
              <a:t>Fólk með sambærilega fötlun fær því mismunandi afgreiðslu ef það notar sitt hvort hjálpartækið</a:t>
            </a:r>
          </a:p>
        </p:txBody>
      </p:sp>
    </p:spTree>
    <p:extLst>
      <p:ext uri="{BB962C8B-B14F-4D97-AF65-F5344CB8AC3E}">
        <p14:creationId xmlns:p14="http://schemas.microsoft.com/office/powerpoint/2010/main" val="3634675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Lögfesta þarf SRFF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Hefur ekki gildi sem lög</a:t>
            </a:r>
          </a:p>
          <a:p>
            <a:r>
              <a:rPr lang="is-IS" dirty="0"/>
              <a:t>Kemur ekki inn „í gegnum lögin“ með túlkun eða öðru slíku</a:t>
            </a:r>
          </a:p>
          <a:p>
            <a:r>
              <a:rPr lang="is-IS" dirty="0"/>
              <a:t>Dómur Hæstaréttar í máli nr. 80/2016</a:t>
            </a:r>
          </a:p>
          <a:p>
            <a:pPr lvl="1"/>
            <a:r>
              <a:rPr lang="is-IS" dirty="0"/>
              <a:t>„...tilvitnað ákvæði a. liðar 19. gr. samnings Sameinuðu þjóðanna um réttindi fatlaðs fólks, sem ekki hefur verið lögfestur hér á landi, geta ekki aukið þær skyldur um þjónustu við fatlað fólk sem á stefnda eru lagðar samkvæmt lögum “</a:t>
            </a:r>
          </a:p>
          <a:p>
            <a:pPr lvl="1"/>
            <a:r>
              <a:rPr lang="is-IS" dirty="0"/>
              <a:t>Samningurinn var undirritaður af Íslands hálfu 30. mars 2007</a:t>
            </a:r>
          </a:p>
          <a:p>
            <a:pPr lvl="1"/>
            <a:r>
              <a:rPr lang="is-IS" dirty="0"/>
              <a:t>Þingsályktunartillaga um að heimila ríkisstjórninni að fullgilda 20. september 2016</a:t>
            </a:r>
          </a:p>
        </p:txBody>
      </p:sp>
    </p:spTree>
    <p:extLst>
      <p:ext uri="{BB962C8B-B14F-4D97-AF65-F5344CB8AC3E}">
        <p14:creationId xmlns:p14="http://schemas.microsoft.com/office/powerpoint/2010/main" val="3608351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Grunnreglur stjórnarskrárinnar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76. gr.</a:t>
            </a:r>
          </a:p>
          <a:p>
            <a:pPr marL="0" indent="0">
              <a:buNone/>
            </a:pPr>
            <a:r>
              <a:rPr lang="is-IS" dirty="0"/>
              <a:t>Öllum, sem þess þurfa, skal tryggður í lögum réttur til aðstoðar vegna sjúkleika, örorku, elli, atvinnuleysis, örbirgðar og sambærilegra atvika. </a:t>
            </a:r>
          </a:p>
          <a:p>
            <a:pPr marL="0" indent="0">
              <a:buNone/>
            </a:pPr>
            <a:endParaRPr lang="is-IS" dirty="0"/>
          </a:p>
          <a:p>
            <a:r>
              <a:rPr lang="is-IS" dirty="0"/>
              <a:t>65. gr.</a:t>
            </a:r>
          </a:p>
          <a:p>
            <a:pPr marL="0" indent="0">
              <a:buNone/>
            </a:pPr>
            <a:r>
              <a:rPr lang="is-IS" dirty="0"/>
              <a:t>Allir skulu vera jafnir fyrir lögum og njóta mannréttinda án tillits til kynferðis, trúarbragða, skoðana, þjóðernisuppruna, kynþáttar, litarháttar, efnahags, ætternis og stöðu að öðru leyti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596582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Samningur Sameinuðu þjóðanna um réttindi fatlaðs fólks (SRFF)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Kjarni samningsins er jafnrétti</a:t>
            </a:r>
          </a:p>
          <a:p>
            <a:r>
              <a:rPr lang="is-IS" dirty="0"/>
              <a:t>Fatlað fólk skal njóta jafns aðgengis og jafnra tækifæra án mismununar og eiga möguleika á fullri og virkri þátttöku í samfélaginu án aðgreiningar.</a:t>
            </a:r>
          </a:p>
          <a:p>
            <a:r>
              <a:rPr lang="is-IS" dirty="0"/>
              <a:t>Ríkið ber ekki bara neikvæðar skyldur (þ.e. skylda til að halda að sér höndum)</a:t>
            </a:r>
          </a:p>
          <a:p>
            <a:r>
              <a:rPr lang="is-IS" dirty="0"/>
              <a:t>Ríkið ber einnig jákvæðar skyldur (þ.e. skylda til að grípa til aðgera)</a:t>
            </a:r>
          </a:p>
        </p:txBody>
      </p:sp>
    </p:spTree>
    <p:extLst>
      <p:ext uri="{BB962C8B-B14F-4D97-AF65-F5344CB8AC3E}">
        <p14:creationId xmlns:p14="http://schemas.microsoft.com/office/powerpoint/2010/main" val="968760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Samningur Sameinuðu þjóðanna um réttindi fatlaðs fólks (SRFF)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4. mgr. 2. gr.</a:t>
            </a:r>
          </a:p>
          <a:p>
            <a:pPr marL="0" indent="0">
              <a:buNone/>
            </a:pPr>
            <a:r>
              <a:rPr lang="is-IS" dirty="0"/>
              <a:t>„mismunun vegna fötlunar“</a:t>
            </a:r>
            <a:r>
              <a:rPr lang="is-IS" dirty="0"/>
              <a:t>merkir hvers konar aðgreiningu, útilokun eða takmörkun vegna fötlunar sem hefur þann tilgang eða þau áhrif að torvelda eða koma í veg fyrir að fatlað fólk fái viðurkennd, notið eða nýtt sér, til jafns við aðra, öll mannréttindi og grundvallarfrelsi á sviði stjórnmála, efnahagsmála, félagsmála og menningarmála sem borgarar eða á öðrum sviðum. Þetta tekur til mismunar í hvaða mynd sem er, meðal annars að fötluðu fólki sé neitað um viðeigandi aðlögun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094601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Samningur Sameinuðu þjóðanna um réttindi fatlaðs fólks (SRFF)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3. mgr. 5. gr.</a:t>
            </a:r>
          </a:p>
          <a:p>
            <a:pPr marL="0" indent="0">
              <a:buNone/>
            </a:pPr>
            <a:r>
              <a:rPr lang="is-IS" dirty="0"/>
              <a:t>Í því skyni að efla jöfnuð og útrýma mismunun skulu aðildarríkin gera allar viðeigandi ráðstafanir til að tryggja að fötluðu fólki standi viðeigandi aðlögun til boða.</a:t>
            </a:r>
          </a:p>
          <a:p>
            <a:r>
              <a:rPr lang="is-IS" dirty="0"/>
              <a:t>3. mgr. 26. gr.</a:t>
            </a:r>
          </a:p>
          <a:p>
            <a:pPr marL="0" indent="0">
              <a:buNone/>
            </a:pPr>
            <a:r>
              <a:rPr lang="is-IS" dirty="0"/>
              <a:t>Aðildarríki skulu stuðla að því að hjálpartæki og tækni, sem eru hönnuð fyrir fatlað fólk og notuð eru til hæfingar og endurhæfingar, séu tiltæk og þekking á þeim sé fyrir hend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88268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Samningur Sameinuðu þjóðanna um réttindi fatlaðs fólks (SRFF)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B-liður 1. mgr. 20. gr. </a:t>
            </a:r>
          </a:p>
          <a:p>
            <a:pPr marL="0" indent="0">
              <a:buNone/>
            </a:pPr>
            <a:r>
              <a:rPr lang="is-IS" dirty="0"/>
              <a:t>Aðildarríkin skulu gera skilvirkar ráðstafanir til þess að tryggja að einstaklingum sé gert kleift að fara allra sinna ferða og tryggja sjálfstæði fatlaðs fólks í þeim efnum, eftir því sem frekast er unnt, meðal annars með því að greiða fyrir aðgangi fatlaðs fólks að hjálpartækjum í háum gæðaflokki og annarri persónulegri þjónustu, meðal annars með því að hafa þau tiltæk á viðráðanlegu verði.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563432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Samningur Sameinuðu þjóðanna um réttindi fatlaðs fólks (SRFF)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Auk þess eru </a:t>
            </a:r>
            <a:r>
              <a:rPr lang="is-IS" dirty="0"/>
              <a:t>eru sérstök ákvæði í samningnum sem lúta að réttindum fatlaðra til menntunar (24. gr.), til vinnu (27. gr.) og til þátttöku í menningarlífi, tómstunda-, frístunda- og íþróttarstarfi (30 gr.). 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046680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Íslensk löggjöf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/>
              <a:t>1. mgr. 26. gr. laga nr. 112/2008, um sjúkratryggingar</a:t>
            </a:r>
          </a:p>
          <a:p>
            <a:pPr marL="0" indent="0">
              <a:buNone/>
            </a:pPr>
            <a:r>
              <a:rPr lang="is-IS" dirty="0"/>
              <a:t>Sjúkratryggingar taka þátt í kostnaði við öflun nauðsynlegra hjálpartækja sem eru til lengri notkunar en þriggja mánaða, með takmörkunum og samkvæmt nánari ákvæðum reglugerðar sem ráðherra setur. Í reglugerðinni skal m.a. kveðið á um hvaða hjálpartæki sjúkratryggingar taka þátt í að greiða og að hve miklu leyti.</a:t>
            </a:r>
          </a:p>
          <a:p>
            <a:pPr marL="0" indent="0">
              <a:buNone/>
            </a:pPr>
            <a:endParaRPr lang="is-IS" dirty="0"/>
          </a:p>
          <a:p>
            <a:r>
              <a:rPr lang="is-IS" dirty="0"/>
              <a:t>Reglugerð nr.  1155/2013, um styrki vegna hjálpartækja</a:t>
            </a:r>
          </a:p>
        </p:txBody>
      </p:sp>
    </p:spTree>
    <p:extLst>
      <p:ext uri="{BB962C8B-B14F-4D97-AF65-F5344CB8AC3E}">
        <p14:creationId xmlns:p14="http://schemas.microsoft.com/office/powerpoint/2010/main" val="2312555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Íslensk löggjöf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/>
              <a:t>2. mgr. 26. gr. laga nr. 112/2008</a:t>
            </a:r>
          </a:p>
          <a:p>
            <a:pPr marL="0" indent="0">
              <a:buNone/>
            </a:pPr>
            <a:r>
              <a:rPr lang="is-IS" dirty="0"/>
              <a:t>og 2. gr. reglugerðar nr.  1155/2013, um styrki vegna hjálpartækja</a:t>
            </a:r>
          </a:p>
          <a:p>
            <a:pPr marL="0" indent="0">
              <a:buNone/>
            </a:pPr>
            <a:endParaRPr lang="is-IS" dirty="0"/>
          </a:p>
          <a:p>
            <a:pPr marL="0" indent="0">
              <a:buNone/>
            </a:pPr>
            <a:r>
              <a:rPr lang="is-IS" dirty="0"/>
              <a:t>Hjálpartæki er tæki sem ætlað er að draga úr fötlun, aðstoða fatlað fólk við að takast á við umhverfi sitt, auka eða viðhalda færni og sjálfsbjargargetu eða auðvelda umönnun. Hjálpartækið verður jafnframt að teljast nauðsynlegt og hentugt til að auðvelda athafnir daglegs lífs.</a:t>
            </a:r>
          </a:p>
          <a:p>
            <a:endParaRPr lang="is-IS" dirty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517607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1080</Words>
  <Application>Microsoft Office PowerPoint</Application>
  <PresentationFormat>Widescreen</PresentationFormat>
  <Paragraphs>92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Lagareglur um hjálpartæki í íslenskri löggjöf</vt:lpstr>
      <vt:lpstr>Grunnreglur stjórnarskrárinnar</vt:lpstr>
      <vt:lpstr>Samningur Sameinuðu þjóðanna um réttindi fatlaðs fólks (SRFF)</vt:lpstr>
      <vt:lpstr>Samningur Sameinuðu þjóðanna um réttindi fatlaðs fólks (SRFF)</vt:lpstr>
      <vt:lpstr>Samningur Sameinuðu þjóðanna um réttindi fatlaðs fólks (SRFF)</vt:lpstr>
      <vt:lpstr>Samningur Sameinuðu þjóðanna um réttindi fatlaðs fólks (SRFF)</vt:lpstr>
      <vt:lpstr>Samningur Sameinuðu þjóðanna um réttindi fatlaðs fólks (SRFF)</vt:lpstr>
      <vt:lpstr>Íslensk löggjöf</vt:lpstr>
      <vt:lpstr>Íslensk löggjöf</vt:lpstr>
      <vt:lpstr>Íslensk löggjöf</vt:lpstr>
      <vt:lpstr>Reglurnar að mörgu leyti í ósamræmi við SRFF</vt:lpstr>
      <vt:lpstr>Réttur fatlaðs fólks sem er ekki tryggður</vt:lpstr>
      <vt:lpstr>Réttur fatlaðs fólks sem er ekki tryggður</vt:lpstr>
      <vt:lpstr>Dæmi úr úrskurðarframkvæmd</vt:lpstr>
      <vt:lpstr>Mismunun eftir eðli hjálpartækis </vt:lpstr>
      <vt:lpstr>Lögfesta þarf SRFF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Lagareglur um hjálpartæki í íslenskri löggjöf</dc:title>
  <dc:creator>Daníel Isebarn Ágústsson</dc:creator>
  <cp:lastModifiedBy>Daníel Isebarn Ágústsson</cp:lastModifiedBy>
  <cp:revision>19</cp:revision>
  <dcterms:created xsi:type="dcterms:W3CDTF">2017-09-26T02:44:20Z</dcterms:created>
  <dcterms:modified xsi:type="dcterms:W3CDTF">2017-09-26T05:13:36Z</dcterms:modified>
</cp:coreProperties>
</file>