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312" r:id="rId4"/>
    <p:sldId id="342" r:id="rId5"/>
    <p:sldId id="343" r:id="rId6"/>
    <p:sldId id="345" r:id="rId7"/>
    <p:sldId id="346" r:id="rId8"/>
    <p:sldId id="347" r:id="rId9"/>
    <p:sldId id="348" r:id="rId10"/>
    <p:sldId id="349" r:id="rId11"/>
    <p:sldId id="350" r:id="rId12"/>
    <p:sldId id="322" r:id="rId13"/>
    <p:sldId id="351" r:id="rId14"/>
    <p:sldId id="352" r:id="rId15"/>
    <p:sldId id="353" r:id="rId16"/>
    <p:sldId id="366" r:id="rId17"/>
    <p:sldId id="368" r:id="rId18"/>
    <p:sldId id="370" r:id="rId19"/>
    <p:sldId id="372" r:id="rId20"/>
    <p:sldId id="375" r:id="rId21"/>
    <p:sldId id="363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302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6461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862013" indent="-2143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0779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28" y="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166B166-9F52-40FE-957E-0750F0F7B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8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86FE9-48F9-4A39-8CBE-96C150262CE8}" type="slidenum">
              <a:rPr lang="en-GB"/>
              <a:pPr/>
              <a:t>1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719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13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1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14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15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16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6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17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18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4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19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20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21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5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2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3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7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6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8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9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10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11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12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1732-834B-47FF-9250-9802C9CB0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224A-24B3-44A8-A50B-00BE1A47F4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402-CD14-42EA-8603-27D8B57B21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C03F-01AB-4E5E-A4E5-39A667C469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5E-9E48-43F9-83EC-F50838D3C0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A54C-6293-486D-B6E4-CA1BC0F4F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E51E-5DBD-48B8-9254-A583CB7908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C9C1-866A-4B61-A400-F74417D0E8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889-2DB6-4C26-A8B0-FED6A7AC4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DB3D-9A0F-4882-9077-79A8C96A4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12B2D97E-9011-4581-A93B-5762A05CED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CB63EE-820E-41EB-AB3C-C19C5BC3732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7B3CD-5737-45F3-A5EA-0640612EB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094" cy="7560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the Problem through Individual and Social Model Lenses</a:t>
            </a:r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6CBDFF5-D1F1-471E-A81E-785532C8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67" y="827509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Social Model Perspective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the Problem through Individual and Social Model Lenses</a:t>
            </a:r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6CBDFF5-D1F1-471E-A81E-785532C8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67" y="827509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Social Model Perspective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D036A-A86D-4711-8891-CA0F4791E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"/>
            <a:ext cx="10080625" cy="75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CB651C-935C-4A09-AE1C-A8A5B2BA4CA8}"/>
              </a:ext>
            </a:extLst>
          </p:cNvPr>
          <p:cNvSpPr txBox="1"/>
          <p:nvPr/>
        </p:nvSpPr>
        <p:spPr>
          <a:xfrm>
            <a:off x="0" y="3635821"/>
            <a:ext cx="9691871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00B0F0"/>
                </a:solidFill>
              </a:rPr>
              <a:t>http://www.businessdisabilityinternational.org/old-way-or-new-way/</a:t>
            </a:r>
          </a:p>
        </p:txBody>
      </p:sp>
    </p:spTree>
    <p:extLst>
      <p:ext uri="{BB962C8B-B14F-4D97-AF65-F5344CB8AC3E}">
        <p14:creationId xmlns:p14="http://schemas.microsoft.com/office/powerpoint/2010/main" val="10578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" y="1331565"/>
            <a:ext cx="1010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>
              <a:lnSpc>
                <a:spcPct val="100000"/>
              </a:lnSpc>
              <a:buClr>
                <a:schemeClr val="tx1"/>
              </a:buClr>
              <a:buSzPct val="150000"/>
            </a:pPr>
            <a:r>
              <a:rPr lang="en-GB" sz="3600">
                <a:solidFill>
                  <a:schemeClr val="tx1"/>
                </a:solidFill>
              </a:rPr>
              <a:t>Article 28 CRPD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688065D-166D-40A4-B6F6-65E0380B0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to Social Protection</a:t>
            </a:r>
          </a:p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Adequate Standard of Living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5EB40-4979-4A84-9BE3-4079EE7A185B}"/>
              </a:ext>
            </a:extLst>
          </p:cNvPr>
          <p:cNvSpPr txBox="1"/>
          <p:nvPr/>
        </p:nvSpPr>
        <p:spPr>
          <a:xfrm>
            <a:off x="-5809" y="2906012"/>
            <a:ext cx="10100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4572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FFFF00"/>
                </a:solidFill>
              </a:rPr>
              <a:t>Challenges</a:t>
            </a:r>
          </a:p>
          <a:p>
            <a:pPr marL="546100" indent="-4572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FFFF00"/>
              </a:solidFill>
            </a:endParaRPr>
          </a:p>
          <a:p>
            <a:pPr marL="546100" indent="-4572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FFFF00"/>
                </a:solidFill>
              </a:rPr>
              <a:t>Associated with </a:t>
            </a:r>
            <a:r>
              <a:rPr lang="en-GB" sz="2800">
                <a:solidFill>
                  <a:srgbClr val="FFFF00"/>
                </a:solidFill>
              </a:rPr>
              <a:t>the </a:t>
            </a:r>
            <a:r>
              <a:rPr lang="en-GB" sz="2800" i="1">
                <a:solidFill>
                  <a:srgbClr val="FFFF00"/>
                </a:solidFill>
              </a:rPr>
              <a:t>formulation</a:t>
            </a:r>
            <a:r>
              <a:rPr lang="en-GB" sz="280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of capacity assessments</a:t>
            </a:r>
          </a:p>
          <a:p>
            <a:pPr marL="546100" indent="-4572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FFFF00"/>
              </a:solidFill>
            </a:endParaRPr>
          </a:p>
          <a:p>
            <a:pPr marL="546100" indent="-4572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FFFF00"/>
                </a:solidFill>
              </a:rPr>
              <a:t>Associated with the </a:t>
            </a:r>
            <a:r>
              <a:rPr lang="en-GB" sz="2800" i="1" dirty="0">
                <a:solidFill>
                  <a:srgbClr val="FFFF00"/>
                </a:solidFill>
              </a:rPr>
              <a:t>process</a:t>
            </a:r>
            <a:r>
              <a:rPr lang="en-GB" sz="2800" dirty="0">
                <a:solidFill>
                  <a:srgbClr val="FFFF00"/>
                </a:solidFill>
              </a:rPr>
              <a:t> of capacity assessments</a:t>
            </a:r>
          </a:p>
        </p:txBody>
      </p:sp>
    </p:spTree>
    <p:extLst>
      <p:ext uri="{BB962C8B-B14F-4D97-AF65-F5344CB8AC3E}">
        <p14:creationId xmlns:p14="http://schemas.microsoft.com/office/powerpoint/2010/main" val="29289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6" y="1331565"/>
            <a:ext cx="1010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>
              <a:lnSpc>
                <a:spcPct val="100000"/>
              </a:lnSpc>
              <a:buClr>
                <a:schemeClr val="tx1"/>
              </a:buClr>
              <a:buSzPct val="150000"/>
            </a:pPr>
            <a:r>
              <a:rPr lang="en-GB" sz="3600">
                <a:solidFill>
                  <a:schemeClr val="tx1"/>
                </a:solidFill>
              </a:rPr>
              <a:t>Article 28 CRPD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688065D-166D-40A4-B6F6-65E0380B0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to Social Protection</a:t>
            </a:r>
          </a:p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Adequate Standard of Living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5EB40-4979-4A84-9BE3-4079EE7A185B}"/>
              </a:ext>
            </a:extLst>
          </p:cNvPr>
          <p:cNvSpPr txBox="1"/>
          <p:nvPr/>
        </p:nvSpPr>
        <p:spPr>
          <a:xfrm>
            <a:off x="7614" y="3347789"/>
            <a:ext cx="10100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800">
                <a:solidFill>
                  <a:schemeClr val="tx1"/>
                </a:solidFill>
              </a:rPr>
              <a:t>Article 28 CRPD</a:t>
            </a:r>
          </a:p>
          <a:p>
            <a:pPr marL="54610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GB" sz="2800">
              <a:solidFill>
                <a:schemeClr val="tx1"/>
              </a:solidFill>
            </a:endParaRPr>
          </a:p>
          <a:p>
            <a:pPr marL="54610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800">
                <a:solidFill>
                  <a:schemeClr val="tx1"/>
                </a:solidFill>
              </a:rPr>
              <a:t>Disability-inclusive approach</a:t>
            </a:r>
          </a:p>
          <a:p>
            <a:pPr marL="54610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GB" sz="2800">
              <a:solidFill>
                <a:schemeClr val="tx1"/>
              </a:solidFill>
            </a:endParaRPr>
          </a:p>
          <a:p>
            <a:pPr marL="546100" indent="-4572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800">
                <a:solidFill>
                  <a:schemeClr val="tx1"/>
                </a:solidFill>
              </a:rPr>
              <a:t>Catalina Devandas Aguilar</a:t>
            </a:r>
          </a:p>
          <a:p>
            <a:pPr marL="1970088" indent="-625475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000">
                <a:solidFill>
                  <a:schemeClr val="tx1"/>
                </a:solidFill>
              </a:rPr>
              <a:t>(UN Special Rapporteur on the Rights of Persons with Disabilities)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5A511-6EA4-4E81-BBC4-2F8E13E93C71}"/>
              </a:ext>
            </a:extLst>
          </p:cNvPr>
          <p:cNvSpPr txBox="1"/>
          <p:nvPr/>
        </p:nvSpPr>
        <p:spPr>
          <a:xfrm>
            <a:off x="10419" y="2483693"/>
            <a:ext cx="10100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>
              <a:lnSpc>
                <a:spcPct val="100000"/>
              </a:lnSpc>
              <a:buClr>
                <a:srgbClr val="FFFF00"/>
              </a:buClr>
              <a:buSzPct val="100000"/>
            </a:pPr>
            <a:r>
              <a:rPr lang="en-GB" sz="2800">
                <a:solidFill>
                  <a:srgbClr val="FFFF00"/>
                </a:solidFill>
              </a:rPr>
              <a:t>A Rights-Based Disability-Inclusive Approach?</a:t>
            </a:r>
          </a:p>
        </p:txBody>
      </p:sp>
    </p:spTree>
    <p:extLst>
      <p:ext uri="{BB962C8B-B14F-4D97-AF65-F5344CB8AC3E}">
        <p14:creationId xmlns:p14="http://schemas.microsoft.com/office/powerpoint/2010/main" val="20446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DF4B2C-79E6-4A39-9A58-50A7DBDF2DB0}"/>
              </a:ext>
            </a:extLst>
          </p:cNvPr>
          <p:cNvSpPr txBox="1"/>
          <p:nvPr/>
        </p:nvSpPr>
        <p:spPr>
          <a:xfrm>
            <a:off x="4086" y="1405314"/>
            <a:ext cx="1010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>
              <a:lnSpc>
                <a:spcPct val="100000"/>
              </a:lnSpc>
              <a:buClr>
                <a:schemeClr val="tx1"/>
              </a:buClr>
              <a:buSzPct val="150000"/>
            </a:pPr>
            <a:r>
              <a:rPr lang="en-GB" sz="3600">
                <a:solidFill>
                  <a:schemeClr val="tx1"/>
                </a:solidFill>
              </a:rPr>
              <a:t>Articles 2, 5 and 27 CRPD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08F9E-FE21-495A-AFB9-AF3B3156E061}"/>
              </a:ext>
            </a:extLst>
          </p:cNvPr>
          <p:cNvSpPr txBox="1"/>
          <p:nvPr/>
        </p:nvSpPr>
        <p:spPr>
          <a:xfrm>
            <a:off x="4086" y="3120727"/>
            <a:ext cx="10100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Article 2 CRPD</a:t>
            </a: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endParaRPr lang="en-GB" sz="1600">
              <a:solidFill>
                <a:schemeClr val="tx1"/>
              </a:solidFill>
            </a:endParaRP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Failure to provide it = discrimination</a:t>
            </a: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endParaRPr lang="en-GB" sz="1600">
              <a:solidFill>
                <a:schemeClr val="tx1"/>
              </a:solidFill>
            </a:endParaRP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Individually-tailored</a:t>
            </a: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endParaRPr lang="en-GB" sz="1600">
              <a:solidFill>
                <a:schemeClr val="tx1"/>
              </a:solidFill>
            </a:endParaRP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Limited by undue burden</a:t>
            </a: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endParaRPr lang="en-GB" sz="1600">
              <a:solidFill>
                <a:schemeClr val="tx1"/>
              </a:solidFill>
            </a:endParaRP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Responsive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0D38691C-0568-4571-BFD4-574DB2F2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to Reasonable Accommodation</a:t>
            </a:r>
          </a:p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Workplace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2D472A54-CCDA-4294-A741-B4A35E353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967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Reasonable Accommodation?</a:t>
            </a:r>
            <a:endParaRPr lang="en-GB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DF4B2C-79E6-4A39-9A58-50A7DBDF2DB0}"/>
              </a:ext>
            </a:extLst>
          </p:cNvPr>
          <p:cNvSpPr txBox="1"/>
          <p:nvPr/>
        </p:nvSpPr>
        <p:spPr>
          <a:xfrm>
            <a:off x="4086" y="1405314"/>
            <a:ext cx="1010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>
              <a:lnSpc>
                <a:spcPct val="100000"/>
              </a:lnSpc>
              <a:buClr>
                <a:schemeClr val="tx1"/>
              </a:buClr>
              <a:buSzPct val="150000"/>
            </a:pPr>
            <a:r>
              <a:rPr lang="en-GB" sz="3600">
                <a:solidFill>
                  <a:schemeClr val="tx1"/>
                </a:solidFill>
              </a:rPr>
              <a:t>Articles 2, 5 and 27 CRPD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0D38691C-0568-4571-BFD4-574DB2F2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to Reasonable Accommodation</a:t>
            </a:r>
          </a:p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Workplace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1143D-7DCC-4C41-A0DE-B9A2BED2FA22}"/>
              </a:ext>
            </a:extLst>
          </p:cNvPr>
          <p:cNvSpPr txBox="1"/>
          <p:nvPr/>
        </p:nvSpPr>
        <p:spPr>
          <a:xfrm>
            <a:off x="4086" y="3192735"/>
            <a:ext cx="10100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State required to place all employers under reasonable accommodation duties – Arts 5 and 27</a:t>
            </a: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endParaRPr lang="en-GB" sz="1600">
              <a:solidFill>
                <a:schemeClr val="tx1"/>
              </a:solidFill>
            </a:endParaRP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State required to facilitate reasonable accommodation – Art 5(3)</a:t>
            </a: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endParaRPr lang="en-GB" sz="1600">
              <a:solidFill>
                <a:schemeClr val="tx1"/>
              </a:solidFill>
            </a:endParaRPr>
          </a:p>
          <a:p>
            <a:pPr marL="985838" indent="-896938">
              <a:lnSpc>
                <a:spcPct val="10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GB" sz="3200">
                <a:solidFill>
                  <a:schemeClr val="tx1"/>
                </a:solidFill>
              </a:rPr>
              <a:t>Examples of challenges and successes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2A44393-9460-4794-AB77-000B52D0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5892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Accommodation, the State and Employers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D0EBD4B-5C39-4E7F-8C77-776122AB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Work for Disabled People</a:t>
            </a:r>
          </a:p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Beyond Reasonable Accommodation?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CCCF499-F96E-461D-9C2A-B83D62EF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115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90C3C-E803-4AD5-A4BF-03F1BD32A567}"/>
              </a:ext>
            </a:extLst>
          </p:cNvPr>
          <p:cNvSpPr txBox="1"/>
          <p:nvPr/>
        </p:nvSpPr>
        <p:spPr>
          <a:xfrm>
            <a:off x="30397" y="3372333"/>
            <a:ext cx="1010041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FFFF00"/>
                </a:solidFill>
              </a:rPr>
              <a:t>Accessibility standards</a:t>
            </a:r>
          </a:p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FFFF00"/>
                </a:solidFill>
              </a:rPr>
              <a:t>Procurement</a:t>
            </a:r>
          </a:p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FFFF00"/>
                </a:solidFill>
              </a:rPr>
              <a:t>Indirect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4679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D0EBD4B-5C39-4E7F-8C77-776122AB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Work for Disabled People</a:t>
            </a:r>
          </a:p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Beyond Reasonable Accommodation?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CCCF499-F96E-461D-9C2A-B83D62EF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115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Prejudice and Changing Attitudes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47B81-ABD9-4474-BB12-13C2D95E58BB}"/>
              </a:ext>
            </a:extLst>
          </p:cNvPr>
          <p:cNvSpPr txBox="1"/>
          <p:nvPr/>
        </p:nvSpPr>
        <p:spPr>
          <a:xfrm>
            <a:off x="30397" y="3372333"/>
            <a:ext cx="1010041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FFFF00"/>
                </a:solidFill>
              </a:rPr>
              <a:t>Training re obligations</a:t>
            </a:r>
          </a:p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endParaRPr lang="en-GB" sz="3200">
              <a:solidFill>
                <a:srgbClr val="FFFF00"/>
              </a:solidFill>
            </a:endParaRPr>
          </a:p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FFFF00"/>
                </a:solidFill>
              </a:rPr>
              <a:t>Training re good practice and colleague interaction</a:t>
            </a:r>
          </a:p>
        </p:txBody>
      </p:sp>
    </p:spTree>
    <p:extLst>
      <p:ext uri="{BB962C8B-B14F-4D97-AF65-F5344CB8AC3E}">
        <p14:creationId xmlns:p14="http://schemas.microsoft.com/office/powerpoint/2010/main" val="32374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3D0EBD4B-5C39-4E7F-8C77-776122AB4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2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Work for Disabled People</a:t>
            </a:r>
          </a:p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Beyond Reasonable Accommodation?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CCCF499-F96E-461D-9C2A-B83D62EF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1154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and Flexibility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47B81-ABD9-4474-BB12-13C2D95E58BB}"/>
              </a:ext>
            </a:extLst>
          </p:cNvPr>
          <p:cNvSpPr txBox="1"/>
          <p:nvPr/>
        </p:nvSpPr>
        <p:spPr>
          <a:xfrm>
            <a:off x="30397" y="3372333"/>
            <a:ext cx="1010041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FFFF00"/>
                </a:solidFill>
              </a:rPr>
              <a:t>Disability Leave</a:t>
            </a:r>
          </a:p>
          <a:p>
            <a:pPr marL="546100" indent="-457200">
              <a:lnSpc>
                <a:spcPct val="150000"/>
              </a:lnSpc>
              <a:buClr>
                <a:srgbClr val="FFF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FFFF00"/>
                </a:solidFill>
              </a:rPr>
              <a:t>Flexible Work Policies</a:t>
            </a:r>
          </a:p>
        </p:txBody>
      </p:sp>
    </p:spTree>
    <p:extLst>
      <p:ext uri="{BB962C8B-B14F-4D97-AF65-F5344CB8AC3E}">
        <p14:creationId xmlns:p14="http://schemas.microsoft.com/office/powerpoint/2010/main" val="14881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Talk</a:t>
            </a:r>
            <a:endParaRPr lang="en-GB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43B13-E41A-47C3-97CE-1FA6BAB5D06E}"/>
              </a:ext>
            </a:extLst>
          </p:cNvPr>
          <p:cNvSpPr txBox="1"/>
          <p:nvPr/>
        </p:nvSpPr>
        <p:spPr>
          <a:xfrm>
            <a:off x="0" y="1763613"/>
            <a:ext cx="10100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1.	Context</a:t>
            </a: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2.	Viewing the Problem through Individual</a:t>
            </a:r>
          </a:p>
          <a:p>
            <a:pPr marL="5737225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and Social Model Lenses</a:t>
            </a: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3.	Implementing the UN Convention on</a:t>
            </a:r>
          </a:p>
          <a:p>
            <a:pPr marL="3857625" defTabSz="428625">
              <a:lnSpc>
                <a:spcPct val="100000"/>
              </a:lnSpc>
              <a:buClr>
                <a:schemeClr val="tx1"/>
              </a:buClr>
              <a:buSzPct val="100000"/>
              <a:tabLst>
                <a:tab pos="3857625" algn="l"/>
              </a:tabLst>
            </a:pPr>
            <a:r>
              <a:rPr lang="en-GB" sz="2800">
                <a:solidFill>
                  <a:schemeClr val="tx1"/>
                </a:solidFill>
              </a:rPr>
              <a:t>the Rights of Persons with Disabilities</a:t>
            </a: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4.	Rights to Reasonable Accommodation in the Workplace</a:t>
            </a: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5.	Fitting Work for Disabled People</a:t>
            </a:r>
          </a:p>
          <a:p>
            <a:pPr marL="3406775">
              <a:lnSpc>
                <a:spcPct val="100000"/>
              </a:lnSpc>
              <a:buClr>
                <a:schemeClr val="tx1"/>
              </a:buClr>
              <a:buSzPct val="100000"/>
              <a:tabLst>
                <a:tab pos="3676650" algn="l"/>
              </a:tabLst>
            </a:pPr>
            <a:r>
              <a:rPr lang="en-GB" sz="2800">
                <a:solidFill>
                  <a:schemeClr val="tx1"/>
                </a:solidFill>
              </a:rPr>
              <a:t>– Beyond Reasonable Accommodation?</a:t>
            </a: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endParaRPr lang="en-GB" sz="1200">
              <a:solidFill>
                <a:schemeClr val="tx1"/>
              </a:solidFill>
            </a:endParaRPr>
          </a:p>
          <a:p>
            <a:pPr marL="331788">
              <a:lnSpc>
                <a:spcPct val="100000"/>
              </a:lnSpc>
              <a:buClr>
                <a:schemeClr val="tx1"/>
              </a:buClr>
              <a:buSzPct val="100000"/>
            </a:pPr>
            <a:r>
              <a:rPr lang="en-GB" sz="2800">
                <a:solidFill>
                  <a:schemeClr val="tx1"/>
                </a:solidFill>
              </a:rPr>
              <a:t>6.	Concluding Thoughts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52F1F43-3D68-457C-BECB-C03A2277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  <a:endParaRPr lang="en-GB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2BBDAE-6415-4ED3-BB47-EF2847B61BF8}"/>
              </a:ext>
            </a:extLst>
          </p:cNvPr>
          <p:cNvSpPr/>
          <p:nvPr/>
        </p:nvSpPr>
        <p:spPr>
          <a:xfrm>
            <a:off x="71759" y="2195661"/>
            <a:ext cx="9937104" cy="421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4813" indent="-4127500">
              <a:spcAft>
                <a:spcPts val="0"/>
              </a:spcAft>
              <a:tabLst>
                <a:tab pos="2778125" algn="l"/>
              </a:tabLst>
            </a:pP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Social Protection Schemes</a:t>
            </a:r>
          </a:p>
          <a:p>
            <a:pPr marL="4214813" indent="-1079500">
              <a:spcAft>
                <a:spcPts val="0"/>
              </a:spcAft>
              <a:tabLst>
                <a:tab pos="2778125" algn="l"/>
              </a:tabLst>
            </a:pP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and disability-inclusive</a:t>
            </a:r>
          </a:p>
          <a:p>
            <a:pPr marL="3317875" indent="-3230563">
              <a:spcAft>
                <a:spcPts val="0"/>
              </a:spcAft>
              <a:tabLst>
                <a:tab pos="2778125" algn="l"/>
              </a:tabLst>
            </a:pP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7875" indent="-3230563">
              <a:spcAft>
                <a:spcPts val="0"/>
              </a:spcAft>
              <a:tabLst>
                <a:tab pos="2778125" algn="l"/>
              </a:tabLst>
            </a:pP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Requiring more inclusive employment</a:t>
            </a:r>
          </a:p>
          <a:p>
            <a:pPr marL="3317875" indent="-3230563">
              <a:spcAft>
                <a:spcPts val="0"/>
              </a:spcAft>
              <a:tabLst>
                <a:tab pos="2778125" algn="l"/>
              </a:tabLst>
            </a:pP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17875" indent="-3230563">
              <a:spcAft>
                <a:spcPts val="0"/>
              </a:spcAft>
              <a:tabLst>
                <a:tab pos="2778125" algn="l"/>
              </a:tabLst>
            </a:pP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Combining Reasonable Accommodation Obligations with State Support</a:t>
            </a:r>
          </a:p>
          <a:p>
            <a:pPr marL="3317875" indent="-3230563">
              <a:spcAft>
                <a:spcPts val="0"/>
              </a:spcAft>
            </a:pP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52F1F43-3D68-457C-BECB-C03A2277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27660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B58E0-8604-4D6B-AC29-0933045A3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"/>
            <a:ext cx="10080625" cy="75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1192A-8898-467B-8265-447C55B34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"/>
            <a:ext cx="10080625" cy="75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0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35634E81-DC14-49D9-B9E0-192406D8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8C848-91F2-4C65-B787-4D29C0B74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1043533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BE18C0-16D1-480E-8A1B-AEA9B730A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8" y="415976"/>
            <a:ext cx="3960192" cy="2968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AB2B4-7297-41E0-AB11-3F0B0CBA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1" y="377459"/>
            <a:ext cx="4176464" cy="3132348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5634E81-DC14-49D9-B9E0-192406D8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D97C2-3D44-4EE5-8BE7-58D90840E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90" y="3538285"/>
            <a:ext cx="5994036" cy="4021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D2B51-7A1F-4650-8D75-6A70CF5C5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" y="4211885"/>
            <a:ext cx="4752281" cy="32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the Problem through Individual and Social Model Lenses</a:t>
            </a:r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6CBDFF5-D1F1-471E-A81E-785532C8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67" y="827509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Individual Model Perspective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the Problem through Individual and Social Model Lenses</a:t>
            </a:r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6CBDFF5-D1F1-471E-A81E-785532C8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67" y="827509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Individual Model Perspective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38D03-9EB7-410C-B210-388570412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the Problem through Individual and Social Model Lenses</a:t>
            </a:r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6CBDFF5-D1F1-471E-A81E-785532C8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67" y="827509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Individual Model Perspective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2AEDE-8898-4196-A2D3-DB2B395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681"/>
            <a:ext cx="10080625" cy="5040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6B111-C88C-41AA-BEE2-4A875A8B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" y="1619597"/>
            <a:ext cx="10080625" cy="50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4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339</Words>
  <Application>Microsoft Office PowerPoint</Application>
  <PresentationFormat>Custom</PresentationFormat>
  <Paragraphs>112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Gothic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n</dc:creator>
  <cp:lastModifiedBy>djn</cp:lastModifiedBy>
  <cp:revision>79</cp:revision>
  <dcterms:modified xsi:type="dcterms:W3CDTF">2017-10-13T08:48:45Z</dcterms:modified>
</cp:coreProperties>
</file>