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13D8DC-0A88-4494-8AAE-9E3720AD4D05}" type="datetimeFigureOut">
              <a:rPr lang="is-IS" smtClean="0"/>
              <a:t>16.3.2017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97FB48-CD51-4151-A900-0DD073868F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64682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9F9E-B40D-43BA-825B-311050BDFEA6}" type="datetime1">
              <a:rPr lang="is-IS" smtClean="0"/>
              <a:t>16.3.2017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0CCA-FF45-432F-9E2E-4434CB97726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581148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3AB5D-5E2D-4E44-85D6-A55FEB9615D2}" type="datetime1">
              <a:rPr lang="is-IS" smtClean="0"/>
              <a:t>16.3.2017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0CCA-FF45-432F-9E2E-4434CB97726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026019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031A6-4B76-4AB5-87C3-776D9DA3A161}" type="datetime1">
              <a:rPr lang="is-IS" smtClean="0"/>
              <a:t>16.3.2017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0CCA-FF45-432F-9E2E-4434CB97726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25367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49183-8B34-4BDA-BE20-E5AF25D03F13}" type="datetime1">
              <a:rPr lang="is-IS" smtClean="0"/>
              <a:t>16.3.2017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0CCA-FF45-432F-9E2E-4434CB97726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537359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9BB1D-966D-4D53-9931-3EC88B3FBD76}" type="datetime1">
              <a:rPr lang="is-IS" smtClean="0"/>
              <a:t>16.3.2017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0CCA-FF45-432F-9E2E-4434CB97726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345397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0D81-5435-4AAB-8651-E9ECF4D16A36}" type="datetime1">
              <a:rPr lang="is-IS" smtClean="0"/>
              <a:t>16.3.2017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0CCA-FF45-432F-9E2E-4434CB97726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446382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DA32-FF15-4C3F-8B70-505BEFDA2640}" type="datetime1">
              <a:rPr lang="is-IS" smtClean="0"/>
              <a:t>16.3.2017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0CCA-FF45-432F-9E2E-4434CB97726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716843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D74AE-FDA9-4A25-8D69-7C20F21E1F17}" type="datetime1">
              <a:rPr lang="is-IS" smtClean="0"/>
              <a:t>16.3.2017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0CCA-FF45-432F-9E2E-4434CB97726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898589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1871-A17F-4E00-AD07-C158C8F11CB2}" type="datetime1">
              <a:rPr lang="is-IS" smtClean="0"/>
              <a:t>16.3.2017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0CCA-FF45-432F-9E2E-4434CB97726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454196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EC180-AB0A-4B72-BD35-2F443C5F79FA}" type="datetime1">
              <a:rPr lang="is-IS" smtClean="0"/>
              <a:t>16.3.2017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0CCA-FF45-432F-9E2E-4434CB97726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908285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4606-86DE-446F-9595-557A360FCB3B}" type="datetime1">
              <a:rPr lang="is-IS" smtClean="0"/>
              <a:t>16.3.2017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0CCA-FF45-432F-9E2E-4434CB97726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27386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51207-F36B-4050-AA7A-58399C8A629D}" type="datetime1">
              <a:rPr lang="is-IS" smtClean="0"/>
              <a:t>16.3.2017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90CCA-FF45-432F-9E2E-4434CB97726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77867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s-IS" sz="6600" b="1" dirty="0" smtClean="0">
                <a:solidFill>
                  <a:srgbClr val="FF0000"/>
                </a:solidFill>
              </a:rPr>
              <a:t>Skattar og skerðingar</a:t>
            </a:r>
            <a:endParaRPr lang="is-IS" sz="66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s-IS" sz="3600" b="1" dirty="0" smtClean="0">
                <a:solidFill>
                  <a:schemeClr val="tx1"/>
                </a:solidFill>
              </a:rPr>
              <a:t>Eru lífeyrislaunaþegar að halda uppi almannatryggingakerfinu ?</a:t>
            </a:r>
            <a:endParaRPr lang="is-IS" sz="36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dirty="0" smtClean="0"/>
              <a:t>1</a:t>
            </a:r>
            <a:endParaRPr lang="is-I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0CCA-FF45-432F-9E2E-4434CB977263}" type="slidenum">
              <a:rPr lang="is-IS" smtClean="0"/>
              <a:t>1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801095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 smtClean="0">
                <a:solidFill>
                  <a:srgbClr val="FF0000"/>
                </a:solidFill>
              </a:rPr>
              <a:t>Skattar</a:t>
            </a:r>
            <a:endParaRPr lang="is-IS" b="1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17031"/>
          </a:xfrm>
        </p:spPr>
        <p:txBody>
          <a:bodyPr>
            <a:normAutofit/>
          </a:bodyPr>
          <a:lstStyle/>
          <a:p>
            <a:r>
              <a:rPr lang="is-IS" sz="4000" b="1" dirty="0"/>
              <a:t>40.000 </a:t>
            </a:r>
            <a:r>
              <a:rPr lang="is-IS" sz="4000" b="1" dirty="0" smtClean="0"/>
              <a:t>ellilífeyriþega </a:t>
            </a:r>
            <a:r>
              <a:rPr lang="is-IS" sz="4000" b="1" dirty="0"/>
              <a:t>borga </a:t>
            </a:r>
            <a:r>
              <a:rPr lang="is-IS" sz="4000" b="1" dirty="0" smtClean="0"/>
              <a:t>30 milljarða króna </a:t>
            </a:r>
            <a:r>
              <a:rPr lang="is-IS" sz="4000" b="1" dirty="0"/>
              <a:t>Í </a:t>
            </a:r>
            <a:r>
              <a:rPr lang="is-IS" sz="4000" b="1" dirty="0" smtClean="0"/>
              <a:t>skatt. </a:t>
            </a:r>
          </a:p>
          <a:p>
            <a:r>
              <a:rPr lang="is-IS" sz="4000" b="1" dirty="0" smtClean="0"/>
              <a:t>16.000 </a:t>
            </a:r>
            <a:r>
              <a:rPr lang="is-IS" sz="4000" b="1" dirty="0"/>
              <a:t>öryrkjar borga </a:t>
            </a:r>
            <a:r>
              <a:rPr lang="is-IS" sz="4000" b="1" dirty="0" smtClean="0"/>
              <a:t>10 </a:t>
            </a:r>
            <a:r>
              <a:rPr lang="is-IS" sz="4000" b="1" dirty="0"/>
              <a:t>milljarða </a:t>
            </a:r>
            <a:r>
              <a:rPr lang="is-IS" sz="4000" b="1" dirty="0" smtClean="0"/>
              <a:t>króna í skatt. </a:t>
            </a:r>
          </a:p>
          <a:p>
            <a:r>
              <a:rPr lang="is-IS" sz="4000" b="1" dirty="0" smtClean="0">
                <a:solidFill>
                  <a:srgbClr val="FF0000"/>
                </a:solidFill>
              </a:rPr>
              <a:t>Skattur </a:t>
            </a:r>
            <a:r>
              <a:rPr lang="is-IS" sz="4000" b="1" u="sng" dirty="0" smtClean="0">
                <a:solidFill>
                  <a:srgbClr val="FF0000"/>
                </a:solidFill>
              </a:rPr>
              <a:t>40 </a:t>
            </a:r>
            <a:r>
              <a:rPr lang="is-IS" sz="4000" b="1" dirty="0">
                <a:solidFill>
                  <a:srgbClr val="FF0000"/>
                </a:solidFill>
              </a:rPr>
              <a:t>milljarðar </a:t>
            </a:r>
            <a:r>
              <a:rPr lang="is-IS" sz="4000" b="1" dirty="0" smtClean="0">
                <a:solidFill>
                  <a:srgbClr val="FF0000"/>
                </a:solidFill>
              </a:rPr>
              <a:t>króna á ári.</a:t>
            </a:r>
            <a:endParaRPr lang="is-IS" sz="4000" dirty="0">
              <a:solidFill>
                <a:srgbClr val="FF0000"/>
              </a:solidFill>
            </a:endParaRPr>
          </a:p>
          <a:p>
            <a:endParaRPr lang="is-I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dirty="0" smtClean="0"/>
              <a:t>2</a:t>
            </a:r>
            <a:endParaRPr lang="is-I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0CCA-FF45-432F-9E2E-4434CB977263}" type="slidenum">
              <a:rPr lang="is-IS" smtClean="0"/>
              <a:t>2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93842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 smtClean="0">
                <a:solidFill>
                  <a:srgbClr val="FF0000"/>
                </a:solidFill>
              </a:rPr>
              <a:t>Skerðingar</a:t>
            </a:r>
            <a:endParaRPr lang="is-I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24944"/>
          </a:xfrm>
        </p:spPr>
        <p:txBody>
          <a:bodyPr>
            <a:normAutofit lnSpcReduction="10000"/>
          </a:bodyPr>
          <a:lstStyle/>
          <a:p>
            <a:r>
              <a:rPr lang="is-IS" sz="4000" b="1" dirty="0"/>
              <a:t>Öryrkjar </a:t>
            </a:r>
            <a:r>
              <a:rPr lang="is-IS" sz="4000" b="1" dirty="0" smtClean="0"/>
              <a:t>og ellilífeyrisþegar samtals um 55.000  </a:t>
            </a:r>
            <a:r>
              <a:rPr lang="is-IS" sz="4000" b="1" dirty="0"/>
              <a:t>lífeyrissjóðslaunaþegar með greiðslur frá lífeyrissjóði skertir af TR .</a:t>
            </a:r>
            <a:r>
              <a:rPr lang="is-IS" sz="4000" b="1" dirty="0" smtClean="0"/>
              <a:t> </a:t>
            </a:r>
          </a:p>
          <a:p>
            <a:r>
              <a:rPr lang="is-IS" sz="4000" b="1" dirty="0" smtClean="0">
                <a:solidFill>
                  <a:srgbClr val="FF0000"/>
                </a:solidFill>
              </a:rPr>
              <a:t>Skerðingar </a:t>
            </a:r>
            <a:r>
              <a:rPr lang="is-IS" sz="4000" b="1" u="sng" dirty="0" smtClean="0">
                <a:solidFill>
                  <a:srgbClr val="FF0000"/>
                </a:solidFill>
              </a:rPr>
              <a:t>45 </a:t>
            </a:r>
            <a:r>
              <a:rPr lang="is-IS" sz="4000" b="1" dirty="0">
                <a:solidFill>
                  <a:srgbClr val="FF0000"/>
                </a:solidFill>
              </a:rPr>
              <a:t>milljarðar </a:t>
            </a:r>
            <a:r>
              <a:rPr lang="is-IS" sz="4000" b="1" dirty="0" smtClean="0">
                <a:solidFill>
                  <a:srgbClr val="FF0000"/>
                </a:solidFill>
              </a:rPr>
              <a:t>króna á ári.</a:t>
            </a:r>
            <a:endParaRPr lang="is-IS" sz="4000" b="1" dirty="0">
              <a:solidFill>
                <a:srgbClr val="FF0000"/>
              </a:solidFill>
            </a:endParaRPr>
          </a:p>
          <a:p>
            <a:endParaRPr lang="is-I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dirty="0" smtClean="0"/>
              <a:t>3</a:t>
            </a:r>
            <a:endParaRPr lang="is-I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0CCA-FF45-432F-9E2E-4434CB977263}" type="slidenum">
              <a:rPr lang="is-IS" smtClean="0"/>
              <a:t>3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158044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 smtClean="0">
                <a:solidFill>
                  <a:srgbClr val="FF0000"/>
                </a:solidFill>
              </a:rPr>
              <a:t>Keðjuverkandi skerðingar</a:t>
            </a:r>
            <a:endParaRPr lang="is-I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sz="4000" b="1" dirty="0"/>
              <a:t>K</a:t>
            </a:r>
            <a:r>
              <a:rPr lang="is-IS" sz="4000" b="1" dirty="0" smtClean="0"/>
              <a:t>eðjuverkandi </a:t>
            </a:r>
            <a:r>
              <a:rPr lang="is-IS" sz="4000" b="1" dirty="0"/>
              <a:t>skerðingaskatturinn </a:t>
            </a:r>
            <a:r>
              <a:rPr lang="is-IS" sz="4000" b="1" dirty="0" smtClean="0"/>
              <a:t>eru </a:t>
            </a:r>
            <a:r>
              <a:rPr lang="is-IS" sz="4000" b="1" dirty="0"/>
              <a:t>Styrkir, t.d. frá frá </a:t>
            </a:r>
            <a:r>
              <a:rPr lang="is-IS" sz="4000" b="1" dirty="0" smtClean="0"/>
              <a:t>verkalýðsfél.-, </a:t>
            </a:r>
            <a:r>
              <a:rPr lang="is-IS" sz="4000" b="1" dirty="0"/>
              <a:t>fyrir lyfjum, </a:t>
            </a:r>
            <a:r>
              <a:rPr lang="is-IS" sz="4000" b="1" dirty="0" smtClean="0"/>
              <a:t>lækniskostnaði, </a:t>
            </a:r>
            <a:r>
              <a:rPr lang="is-IS" sz="4000" b="1" dirty="0"/>
              <a:t>rekstri bifreiðar og </a:t>
            </a:r>
            <a:r>
              <a:rPr lang="is-IS" sz="4000" b="1" dirty="0" smtClean="0"/>
              <a:t>fl. ?</a:t>
            </a:r>
            <a:r>
              <a:rPr lang="is-IS" sz="4000" b="1" dirty="0"/>
              <a:t> </a:t>
            </a:r>
            <a:endParaRPr lang="is-IS" sz="4000" b="1" dirty="0" smtClean="0"/>
          </a:p>
          <a:p>
            <a:r>
              <a:rPr lang="is-IS" sz="4000" b="1" dirty="0" smtClean="0">
                <a:solidFill>
                  <a:srgbClr val="FF0000"/>
                </a:solidFill>
              </a:rPr>
              <a:t>Keðjuverkandiskatturinnn er um      </a:t>
            </a:r>
            <a:r>
              <a:rPr lang="is-IS" sz="4000" b="1" u="sng" dirty="0" smtClean="0">
                <a:solidFill>
                  <a:srgbClr val="FF0000"/>
                </a:solidFill>
              </a:rPr>
              <a:t>5</a:t>
            </a:r>
            <a:r>
              <a:rPr lang="is-IS" sz="4000" b="1" dirty="0" smtClean="0">
                <a:solidFill>
                  <a:srgbClr val="FF0000"/>
                </a:solidFill>
              </a:rPr>
              <a:t> milljarðar króna á ári.</a:t>
            </a:r>
            <a:endParaRPr lang="is-IS" sz="4000" dirty="0" smtClean="0">
              <a:solidFill>
                <a:srgbClr val="FF0000"/>
              </a:solidFill>
            </a:endParaRPr>
          </a:p>
          <a:p>
            <a:endParaRPr lang="is-I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dirty="0" smtClean="0"/>
              <a:t>4</a:t>
            </a:r>
            <a:endParaRPr lang="is-I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0CCA-FF45-432F-9E2E-4434CB977263}" type="slidenum">
              <a:rPr lang="is-IS" smtClean="0"/>
              <a:t>4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296211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 smtClean="0">
                <a:solidFill>
                  <a:srgbClr val="FF0000"/>
                </a:solidFill>
              </a:rPr>
              <a:t>Skattar og skerðingar</a:t>
            </a:r>
            <a:endParaRPr lang="is-I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b="1" dirty="0" smtClean="0"/>
              <a:t>Skattur upp á </a:t>
            </a:r>
            <a:r>
              <a:rPr lang="is-IS" b="1" u="sng" dirty="0" smtClean="0"/>
              <a:t>40 </a:t>
            </a:r>
            <a:r>
              <a:rPr lang="is-IS" b="1" dirty="0" smtClean="0"/>
              <a:t>milljarða</a:t>
            </a:r>
          </a:p>
          <a:p>
            <a:r>
              <a:rPr lang="is-IS" b="1" dirty="0"/>
              <a:t>S</a:t>
            </a:r>
            <a:r>
              <a:rPr lang="is-IS" b="1" dirty="0" smtClean="0"/>
              <a:t>kerðing TR (ríkisins) á lífeyrissjóðslaunum    </a:t>
            </a:r>
            <a:r>
              <a:rPr lang="is-IS" b="1" u="sng" dirty="0" smtClean="0"/>
              <a:t>45</a:t>
            </a:r>
            <a:r>
              <a:rPr lang="is-IS" b="1" dirty="0" smtClean="0"/>
              <a:t> milljarðar króna.</a:t>
            </a:r>
          </a:p>
          <a:p>
            <a:r>
              <a:rPr lang="is-IS" b="1" dirty="0" smtClean="0"/>
              <a:t>Keðjuverkandi skerðingarnar og skerðing grunnlífeyrisins eru </a:t>
            </a:r>
            <a:r>
              <a:rPr lang="is-IS" b="1" u="sng" dirty="0" smtClean="0"/>
              <a:t>5 </a:t>
            </a:r>
            <a:r>
              <a:rPr lang="is-IS" b="1" dirty="0" smtClean="0"/>
              <a:t>milljarðar króna.</a:t>
            </a:r>
          </a:p>
          <a:p>
            <a:r>
              <a:rPr lang="is-IS" sz="3600" b="1" dirty="0" smtClean="0">
                <a:solidFill>
                  <a:srgbClr val="FF0000"/>
                </a:solidFill>
              </a:rPr>
              <a:t>Samtals er skatturinn </a:t>
            </a:r>
            <a:r>
              <a:rPr lang="is-IS" sz="3600" b="1" u="sng" dirty="0" smtClean="0">
                <a:solidFill>
                  <a:srgbClr val="FF0000"/>
                </a:solidFill>
              </a:rPr>
              <a:t>90</a:t>
            </a:r>
            <a:r>
              <a:rPr lang="is-IS" sz="3600" b="1" dirty="0" smtClean="0">
                <a:solidFill>
                  <a:srgbClr val="FF0000"/>
                </a:solidFill>
              </a:rPr>
              <a:t> milljarðar króna á ári.</a:t>
            </a:r>
            <a:endParaRPr lang="is-IS" sz="3600" dirty="0" smtClean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dirty="0" smtClean="0"/>
              <a:t>5</a:t>
            </a:r>
            <a:endParaRPr lang="is-I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0CCA-FF45-432F-9E2E-4434CB977263}" type="slidenum">
              <a:rPr lang="is-IS" smtClean="0"/>
              <a:t>5</a:t>
            </a:fld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213153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 smtClean="0">
                <a:solidFill>
                  <a:srgbClr val="FF0000"/>
                </a:solidFill>
              </a:rPr>
              <a:t>Skattahækkun frá 1988</a:t>
            </a:r>
            <a:endParaRPr lang="is-I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b="1" dirty="0"/>
              <a:t>Skattur </a:t>
            </a:r>
            <a:r>
              <a:rPr lang="is-IS" b="1" dirty="0" smtClean="0"/>
              <a:t>hækkaði </a:t>
            </a:r>
            <a:r>
              <a:rPr lang="is-IS" b="1" dirty="0"/>
              <a:t>um </a:t>
            </a:r>
            <a:r>
              <a:rPr lang="is-IS" b="1" u="sng" dirty="0" smtClean="0"/>
              <a:t>40</a:t>
            </a:r>
            <a:r>
              <a:rPr lang="is-IS" b="1" dirty="0" smtClean="0"/>
              <a:t> milljarða </a:t>
            </a:r>
            <a:r>
              <a:rPr lang="is-IS" b="1" dirty="0"/>
              <a:t>króna</a:t>
            </a:r>
            <a:r>
              <a:rPr lang="is-IS" b="1" dirty="0" smtClean="0"/>
              <a:t>.</a:t>
            </a:r>
          </a:p>
          <a:p>
            <a:r>
              <a:rPr lang="is-IS" b="1" dirty="0" smtClean="0"/>
              <a:t>Skerðingar hækkuðu um </a:t>
            </a:r>
            <a:r>
              <a:rPr lang="is-IS" b="1" u="sng" dirty="0" smtClean="0"/>
              <a:t>10 </a:t>
            </a:r>
            <a:r>
              <a:rPr lang="is-IS" b="1" dirty="0" smtClean="0"/>
              <a:t>milljarða króna.</a:t>
            </a:r>
          </a:p>
          <a:p>
            <a:r>
              <a:rPr lang="is-IS" b="1" dirty="0" smtClean="0"/>
              <a:t>1988 skattur á lífeyrislaun </a:t>
            </a:r>
            <a:r>
              <a:rPr lang="is-IS" b="1" u="sng" dirty="0" smtClean="0"/>
              <a:t>0 </a:t>
            </a:r>
            <a:r>
              <a:rPr lang="is-IS" b="1" dirty="0" smtClean="0"/>
              <a:t>og eftir um 20% upp í aðrar tekjur. ( t.d. lífeyrissjóð)</a:t>
            </a:r>
          </a:p>
          <a:p>
            <a:r>
              <a:rPr lang="is-IS" b="1" dirty="0" smtClean="0">
                <a:solidFill>
                  <a:srgbClr val="FF0000"/>
                </a:solidFill>
              </a:rPr>
              <a:t>Um </a:t>
            </a:r>
            <a:r>
              <a:rPr lang="is-IS" b="1" u="sng" dirty="0" smtClean="0">
                <a:solidFill>
                  <a:srgbClr val="FF0000"/>
                </a:solidFill>
              </a:rPr>
              <a:t>50 </a:t>
            </a:r>
            <a:r>
              <a:rPr lang="is-IS" b="1" dirty="0" smtClean="0">
                <a:solidFill>
                  <a:srgbClr val="FF0000"/>
                </a:solidFill>
              </a:rPr>
              <a:t>milljarðar króna hærri skattur á ári í dag á lífeyrislaun en 1988.</a:t>
            </a:r>
            <a:endParaRPr lang="is-IS" dirty="0">
              <a:solidFill>
                <a:srgbClr val="FF0000"/>
              </a:solidFill>
            </a:endParaRPr>
          </a:p>
          <a:p>
            <a:endParaRPr lang="is-I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dirty="0" smtClean="0"/>
              <a:t>6</a:t>
            </a:r>
            <a:endParaRPr lang="is-I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0CCA-FF45-432F-9E2E-4434CB977263}" type="slidenum">
              <a:rPr lang="is-IS" smtClean="0"/>
              <a:t>6</a:t>
            </a:fld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292509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b="1" dirty="0" smtClean="0">
                <a:solidFill>
                  <a:srgbClr val="FF0000"/>
                </a:solidFill>
              </a:rPr>
              <a:t>Dæmi um skatt</a:t>
            </a:r>
            <a:endParaRPr lang="is-I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b="1" dirty="0"/>
              <a:t>Örorkulífeyrir: Aldur við fyrsta 75% örorkumat miðast við 40 ára aldur </a:t>
            </a:r>
            <a:r>
              <a:rPr lang="is-IS" b="1" dirty="0" smtClean="0"/>
              <a:t>á </a:t>
            </a:r>
            <a:r>
              <a:rPr lang="is-IS" b="1" dirty="0"/>
              <a:t>ekki maka </a:t>
            </a:r>
            <a:r>
              <a:rPr lang="is-IS" b="1" dirty="0" smtClean="0"/>
              <a:t>og býr </a:t>
            </a:r>
            <a:r>
              <a:rPr lang="is-IS" b="1" dirty="0"/>
              <a:t>ein(n</a:t>
            </a:r>
            <a:r>
              <a:rPr lang="is-IS" b="1" dirty="0" smtClean="0"/>
              <a:t>). </a:t>
            </a:r>
          </a:p>
          <a:p>
            <a:r>
              <a:rPr lang="is-IS" b="1" dirty="0" smtClean="0"/>
              <a:t>Tekjur samtals: 280.000 </a:t>
            </a:r>
            <a:r>
              <a:rPr lang="is-IS" b="1" dirty="0"/>
              <a:t>á mánuði</a:t>
            </a:r>
          </a:p>
          <a:p>
            <a:r>
              <a:rPr lang="is-IS" b="1" dirty="0"/>
              <a:t>Frádregnir skattar samtals</a:t>
            </a:r>
            <a:r>
              <a:rPr lang="is-IS" b="1" dirty="0" smtClean="0"/>
              <a:t>: - </a:t>
            </a:r>
            <a:r>
              <a:rPr lang="is-IS" b="1" dirty="0"/>
              <a:t>50.520 krónur</a:t>
            </a:r>
          </a:p>
          <a:p>
            <a:r>
              <a:rPr lang="is-IS" b="1" dirty="0"/>
              <a:t>E</a:t>
            </a:r>
            <a:r>
              <a:rPr lang="is-IS" b="1" dirty="0" smtClean="0"/>
              <a:t>ftir skatt 229.475 </a:t>
            </a:r>
            <a:r>
              <a:rPr lang="is-IS" b="1" dirty="0"/>
              <a:t>kr</a:t>
            </a:r>
            <a:r>
              <a:rPr lang="is-IS" b="1" dirty="0" smtClean="0"/>
              <a:t>. </a:t>
            </a:r>
          </a:p>
          <a:p>
            <a:r>
              <a:rPr lang="is-IS" b="1" dirty="0">
                <a:solidFill>
                  <a:srgbClr val="FF0000"/>
                </a:solidFill>
              </a:rPr>
              <a:t>E</a:t>
            </a:r>
            <a:r>
              <a:rPr lang="is-IS" b="1" dirty="0" smtClean="0">
                <a:solidFill>
                  <a:srgbClr val="FF0000"/>
                </a:solidFill>
              </a:rPr>
              <a:t>n á að vera skattlaust </a:t>
            </a:r>
            <a:r>
              <a:rPr lang="is-IS" b="1" u="sng" dirty="0" smtClean="0">
                <a:solidFill>
                  <a:srgbClr val="FF0000"/>
                </a:solidFill>
              </a:rPr>
              <a:t>280.000</a:t>
            </a:r>
            <a:r>
              <a:rPr lang="is-IS" b="1" dirty="0" smtClean="0">
                <a:solidFill>
                  <a:srgbClr val="FF0000"/>
                </a:solidFill>
              </a:rPr>
              <a:t> </a:t>
            </a:r>
            <a:r>
              <a:rPr lang="is-IS" b="1" dirty="0">
                <a:solidFill>
                  <a:srgbClr val="FF0000"/>
                </a:solidFill>
              </a:rPr>
              <a:t>k</a:t>
            </a:r>
            <a:r>
              <a:rPr lang="is-IS" b="1" dirty="0" smtClean="0">
                <a:solidFill>
                  <a:srgbClr val="FF0000"/>
                </a:solidFill>
              </a:rPr>
              <a:t>rónur á mánuði í dag.</a:t>
            </a:r>
            <a:endParaRPr lang="is-IS" b="1" dirty="0">
              <a:solidFill>
                <a:srgbClr val="FF0000"/>
              </a:solidFill>
            </a:endParaRPr>
          </a:p>
          <a:p>
            <a:endParaRPr lang="is-IS" dirty="0"/>
          </a:p>
          <a:p>
            <a:endParaRPr lang="is-I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dirty="0" smtClean="0"/>
              <a:t>7</a:t>
            </a:r>
            <a:endParaRPr lang="is-I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0CCA-FF45-432F-9E2E-4434CB977263}" type="slidenum">
              <a:rPr lang="is-IS" smtClean="0"/>
              <a:t>7</a:t>
            </a:fld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621923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 smtClean="0">
                <a:solidFill>
                  <a:srgbClr val="FF0000"/>
                </a:solidFill>
              </a:rPr>
              <a:t>Dæmi um skerðingar</a:t>
            </a:r>
            <a:endParaRPr lang="is-I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s-IS" b="1" dirty="0" smtClean="0"/>
              <a:t>Sami öryrki og í dæminu hér á undan með </a:t>
            </a:r>
            <a:r>
              <a:rPr lang="is-IS" b="1" u="sng" dirty="0" smtClean="0">
                <a:solidFill>
                  <a:srgbClr val="FF0000"/>
                </a:solidFill>
              </a:rPr>
              <a:t>79.000</a:t>
            </a:r>
            <a:r>
              <a:rPr lang="is-IS" b="1" dirty="0" smtClean="0"/>
              <a:t> frá lífeyrisjóð fær </a:t>
            </a:r>
            <a:r>
              <a:rPr lang="is-IS" b="1" u="sng" dirty="0" smtClean="0">
                <a:solidFill>
                  <a:srgbClr val="FF0000"/>
                </a:solidFill>
              </a:rPr>
              <a:t>0</a:t>
            </a:r>
            <a:r>
              <a:rPr lang="is-IS" b="1" dirty="0" smtClean="0"/>
              <a:t> eða 100% skerðingu.</a:t>
            </a:r>
          </a:p>
          <a:p>
            <a:r>
              <a:rPr lang="is-IS" b="1" dirty="0" smtClean="0"/>
              <a:t>Með tekjur af atvinnu </a:t>
            </a:r>
            <a:r>
              <a:rPr lang="is-IS" b="1" u="sng" dirty="0" smtClean="0">
                <a:solidFill>
                  <a:srgbClr val="FF0000"/>
                </a:solidFill>
              </a:rPr>
              <a:t>50.000</a:t>
            </a:r>
            <a:r>
              <a:rPr lang="is-IS" b="1" dirty="0" smtClean="0"/>
              <a:t> krónur fær </a:t>
            </a:r>
            <a:r>
              <a:rPr lang="is-IS" b="1" u="sng" dirty="0" smtClean="0">
                <a:solidFill>
                  <a:srgbClr val="FF0000"/>
                </a:solidFill>
              </a:rPr>
              <a:t>0 </a:t>
            </a:r>
            <a:r>
              <a:rPr lang="is-IS" b="1" dirty="0" smtClean="0"/>
              <a:t>eða 100% skerðing.</a:t>
            </a:r>
          </a:p>
          <a:p>
            <a:r>
              <a:rPr lang="is-IS" b="1" dirty="0" smtClean="0"/>
              <a:t>Með aðrar tekjur t.d. frá stéttarfélögum, fæðingastyrk, náms- og vísindastyrkir eða aðrir styrkir upp á </a:t>
            </a:r>
            <a:r>
              <a:rPr lang="is-IS" b="1" u="sng" dirty="0" smtClean="0">
                <a:solidFill>
                  <a:srgbClr val="FF0000"/>
                </a:solidFill>
              </a:rPr>
              <a:t>106.000 </a:t>
            </a:r>
            <a:r>
              <a:rPr lang="is-IS" b="1" dirty="0" smtClean="0"/>
              <a:t>krónur fær </a:t>
            </a:r>
            <a:r>
              <a:rPr lang="is-IS" b="1" u="sng" dirty="0" smtClean="0">
                <a:solidFill>
                  <a:srgbClr val="FF0000"/>
                </a:solidFill>
              </a:rPr>
              <a:t>0</a:t>
            </a:r>
            <a:r>
              <a:rPr lang="is-IS" b="1" dirty="0" smtClean="0"/>
              <a:t> eða 100% skerðingu. </a:t>
            </a:r>
          </a:p>
          <a:p>
            <a:endParaRPr lang="is-I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dirty="0" smtClean="0"/>
              <a:t>8</a:t>
            </a:r>
            <a:endParaRPr lang="is-I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0CCA-FF45-432F-9E2E-4434CB977263}" type="slidenum">
              <a:rPr lang="is-IS" smtClean="0"/>
              <a:t>8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955084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 smtClean="0">
                <a:solidFill>
                  <a:srgbClr val="FF0000"/>
                </a:solidFill>
              </a:rPr>
              <a:t>Þessi tekur svo til í kerfinu</a:t>
            </a:r>
            <a:endParaRPr lang="is-I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805264"/>
            <a:ext cx="8219256" cy="5040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s-IS" sz="4000" b="1" dirty="0" smtClean="0"/>
              <a:t>      			</a:t>
            </a:r>
            <a:r>
              <a:rPr lang="is-IS" sz="5400" b="1" dirty="0" smtClean="0"/>
              <a:t>Takk fyrir</a:t>
            </a:r>
            <a:endParaRPr lang="is-IS" sz="5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dirty="0" smtClean="0"/>
              <a:t>8</a:t>
            </a:r>
            <a:endParaRPr lang="is-I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0CCA-FF45-432F-9E2E-4434CB977263}" type="slidenum">
              <a:rPr lang="is-IS" smtClean="0"/>
              <a:t>9</a:t>
            </a:fld>
            <a:endParaRPr lang="is-I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484784"/>
            <a:ext cx="2880320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969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313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Skattar og skerðingar</vt:lpstr>
      <vt:lpstr>Skattar</vt:lpstr>
      <vt:lpstr>Skerðingar</vt:lpstr>
      <vt:lpstr>Keðjuverkandi skerðingar</vt:lpstr>
      <vt:lpstr>Skattar og skerðingar</vt:lpstr>
      <vt:lpstr>Skattahækkun frá 1988</vt:lpstr>
      <vt:lpstr>Dæmi um skatt</vt:lpstr>
      <vt:lpstr>Dæmi um skerðingar</vt:lpstr>
      <vt:lpstr>Þessi tekur svo til í kerfinu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Skattar og skerðingar</dc:title>
  <dc:creator>Notandi</dc:creator>
  <cp:lastModifiedBy>Sigríður Hanna Ingólfsdóttir</cp:lastModifiedBy>
  <cp:revision>27</cp:revision>
  <dcterms:created xsi:type="dcterms:W3CDTF">2017-03-14T12:57:04Z</dcterms:created>
  <dcterms:modified xsi:type="dcterms:W3CDTF">2017-03-16T16:46:35Z</dcterms:modified>
</cp:coreProperties>
</file>